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5.xml" ContentType="application/vnd.openxmlformats-officedocument.presentationml.notesSlide+xml"/>
  <Override PartName="/ppt/media/image22.jpg" ContentType="image/jpe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73" r:id="rId7"/>
    <p:sldId id="268" r:id="rId8"/>
    <p:sldId id="263" r:id="rId9"/>
    <p:sldId id="269" r:id="rId10"/>
    <p:sldId id="272" r:id="rId11"/>
    <p:sldId id="264" r:id="rId12"/>
    <p:sldId id="265" r:id="rId13"/>
    <p:sldId id="274" r:id="rId14"/>
    <p:sldId id="266" r:id="rId15"/>
    <p:sldId id="261" r:id="rId16"/>
    <p:sldId id="270" r:id="rId17"/>
    <p:sldId id="271" r:id="rId18"/>
    <p:sldId id="262" r:id="rId1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184AF6-BA39-4163-B389-88BB5B435DF4}" v="7" dt="2026-05-02T22:58:15.1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59" d="100"/>
          <a:sy n="59" d="100"/>
        </p:scale>
        <p:origin x="54" y="101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indy Allen" userId="87b7328c424b2ad5" providerId="LiveId" clId="{61F068CE-9568-48E6-ACDB-30EC45792501}"/>
    <pc:docChg chg="undo custSel addSld delSld modSld sldOrd">
      <pc:chgData name="Cindy Allen" userId="87b7328c424b2ad5" providerId="LiveId" clId="{61F068CE-9568-48E6-ACDB-30EC45792501}" dt="2026-05-18T20:57:06.476" v="1126" actId="26606"/>
      <pc:docMkLst>
        <pc:docMk/>
      </pc:docMkLst>
      <pc:sldChg chg="modSp mod">
        <pc:chgData name="Cindy Allen" userId="87b7328c424b2ad5" providerId="LiveId" clId="{61F068CE-9568-48E6-ACDB-30EC45792501}" dt="2026-04-26T17:46:58.440" v="631" actId="20577"/>
        <pc:sldMkLst>
          <pc:docMk/>
          <pc:sldMk cId="0" sldId="256"/>
        </pc:sldMkLst>
        <pc:spChg chg="mod">
          <ac:chgData name="Cindy Allen" userId="87b7328c424b2ad5" providerId="LiveId" clId="{61F068CE-9568-48E6-ACDB-30EC45792501}" dt="2026-04-26T17:46:58.440" v="631" actId="20577"/>
          <ac:spMkLst>
            <pc:docMk/>
            <pc:sldMk cId="0" sldId="256"/>
            <ac:spMk id="5" creationId="{00000000-0000-0000-0000-000000000000}"/>
          </ac:spMkLst>
        </pc:spChg>
        <pc:picChg chg="mod">
          <ac:chgData name="Cindy Allen" userId="87b7328c424b2ad5" providerId="LiveId" clId="{61F068CE-9568-48E6-ACDB-30EC45792501}" dt="2026-04-25T23:46:29.897" v="4" actId="26606"/>
          <ac:picMkLst>
            <pc:docMk/>
            <pc:sldMk cId="0" sldId="256"/>
            <ac:picMk id="2" creationId="{00000000-0000-0000-0000-000000000000}"/>
          </ac:picMkLst>
        </pc:picChg>
      </pc:sldChg>
      <pc:sldChg chg="modSp mod">
        <pc:chgData name="Cindy Allen" userId="87b7328c424b2ad5" providerId="LiveId" clId="{61F068CE-9568-48E6-ACDB-30EC45792501}" dt="2026-04-27T01:12:28.008" v="671" actId="26606"/>
        <pc:sldMkLst>
          <pc:docMk/>
          <pc:sldMk cId="0" sldId="257"/>
        </pc:sldMkLst>
        <pc:spChg chg="mod">
          <ac:chgData name="Cindy Allen" userId="87b7328c424b2ad5" providerId="LiveId" clId="{61F068CE-9568-48E6-ACDB-30EC45792501}" dt="2026-04-27T01:12:28.008" v="671" actId="26606"/>
          <ac:spMkLst>
            <pc:docMk/>
            <pc:sldMk cId="0" sldId="257"/>
            <ac:spMk id="13" creationId="{00000000-0000-0000-0000-000000000000}"/>
          </ac:spMkLst>
        </pc:spChg>
        <pc:picChg chg="mod">
          <ac:chgData name="Cindy Allen" userId="87b7328c424b2ad5" providerId="LiveId" clId="{61F068CE-9568-48E6-ACDB-30EC45792501}" dt="2026-04-25T23:46:29.897" v="4" actId="26606"/>
          <ac:picMkLst>
            <pc:docMk/>
            <pc:sldMk cId="0" sldId="257"/>
            <ac:picMk id="2" creationId="{00000000-0000-0000-0000-000000000000}"/>
          </ac:picMkLst>
        </pc:picChg>
      </pc:sldChg>
      <pc:sldChg chg="modSp mod">
        <pc:chgData name="Cindy Allen" userId="87b7328c424b2ad5" providerId="LiveId" clId="{61F068CE-9568-48E6-ACDB-30EC45792501}" dt="2026-04-26T17:44:39.808" v="628" actId="20577"/>
        <pc:sldMkLst>
          <pc:docMk/>
          <pc:sldMk cId="0" sldId="258"/>
        </pc:sldMkLst>
        <pc:spChg chg="mod">
          <ac:chgData name="Cindy Allen" userId="87b7328c424b2ad5" providerId="LiveId" clId="{61F068CE-9568-48E6-ACDB-30EC45792501}" dt="2026-04-26T17:44:39.808" v="628" actId="20577"/>
          <ac:spMkLst>
            <pc:docMk/>
            <pc:sldMk cId="0" sldId="258"/>
            <ac:spMk id="9" creationId="{00000000-0000-0000-0000-000000000000}"/>
          </ac:spMkLst>
        </pc:spChg>
      </pc:sldChg>
      <pc:sldChg chg="addSp delSp modSp mod ord">
        <pc:chgData name="Cindy Allen" userId="87b7328c424b2ad5" providerId="LiveId" clId="{61F068CE-9568-48E6-ACDB-30EC45792501}" dt="2026-04-26T17:10:40.190" v="302" actId="1076"/>
        <pc:sldMkLst>
          <pc:docMk/>
          <pc:sldMk cId="0" sldId="259"/>
        </pc:sldMkLst>
        <pc:spChg chg="mod">
          <ac:chgData name="Cindy Allen" userId="87b7328c424b2ad5" providerId="LiveId" clId="{61F068CE-9568-48E6-ACDB-30EC45792501}" dt="2026-04-26T17:04:36.282" v="256" actId="1076"/>
          <ac:spMkLst>
            <pc:docMk/>
            <pc:sldMk cId="0" sldId="259"/>
            <ac:spMk id="8" creationId="{00000000-0000-0000-0000-000000000000}"/>
          </ac:spMkLst>
        </pc:spChg>
        <pc:spChg chg="mod">
          <ac:chgData name="Cindy Allen" userId="87b7328c424b2ad5" providerId="LiveId" clId="{61F068CE-9568-48E6-ACDB-30EC45792501}" dt="2026-04-26T17:04:31.186" v="255" actId="20577"/>
          <ac:spMkLst>
            <pc:docMk/>
            <pc:sldMk cId="0" sldId="259"/>
            <ac:spMk id="11" creationId="{00000000-0000-0000-0000-000000000000}"/>
          </ac:spMkLst>
        </pc:spChg>
        <pc:spChg chg="add mod">
          <ac:chgData name="Cindy Allen" userId="87b7328c424b2ad5" providerId="LiveId" clId="{61F068CE-9568-48E6-ACDB-30EC45792501}" dt="2026-04-26T17:10:39.178" v="301" actId="1076"/>
          <ac:spMkLst>
            <pc:docMk/>
            <pc:sldMk cId="0" sldId="259"/>
            <ac:spMk id="30" creationId="{835E904B-13F4-D89D-BE7E-946EA8DD0915}"/>
          </ac:spMkLst>
        </pc:spChg>
        <pc:spChg chg="add mod">
          <ac:chgData name="Cindy Allen" userId="87b7328c424b2ad5" providerId="LiveId" clId="{61F068CE-9568-48E6-ACDB-30EC45792501}" dt="2026-04-26T17:06:02.504" v="265" actId="1076"/>
          <ac:spMkLst>
            <pc:docMk/>
            <pc:sldMk cId="0" sldId="259"/>
            <ac:spMk id="46" creationId="{9FD89944-5DE9-4CB8-93CB-73EC2D88059C}"/>
          </ac:spMkLst>
        </pc:spChg>
        <pc:grpChg chg="mod">
          <ac:chgData name="Cindy Allen" userId="87b7328c424b2ad5" providerId="LiveId" clId="{61F068CE-9568-48E6-ACDB-30EC45792501}" dt="2026-04-25T23:47:42.818" v="8"/>
          <ac:grpSpMkLst>
            <pc:docMk/>
            <pc:sldMk cId="0" sldId="259"/>
            <ac:grpSpMk id="26" creationId="{67EF5FD4-FA25-3A01-9CF7-66A7336A8333}"/>
          </ac:grpSpMkLst>
        </pc:grpChg>
        <pc:picChg chg="mod">
          <ac:chgData name="Cindy Allen" userId="87b7328c424b2ad5" providerId="LiveId" clId="{61F068CE-9568-48E6-ACDB-30EC45792501}" dt="2026-04-26T17:10:40.190" v="302" actId="1076"/>
          <ac:picMkLst>
            <pc:docMk/>
            <pc:sldMk cId="0" sldId="259"/>
            <ac:picMk id="33" creationId="{CEB62DAA-7875-3D93-960A-868DF6435B3B}"/>
          </ac:picMkLst>
        </pc:picChg>
        <pc:inkChg chg="add">
          <ac:chgData name="Cindy Allen" userId="87b7328c424b2ad5" providerId="LiveId" clId="{61F068CE-9568-48E6-ACDB-30EC45792501}" dt="2026-04-25T23:23:21.250" v="2" actId="9405"/>
          <ac:inkMkLst>
            <pc:docMk/>
            <pc:sldMk cId="0" sldId="259"/>
            <ac:inkMk id="21" creationId="{B58F5B3A-1EAA-2710-6907-9A74421D258C}"/>
          </ac:inkMkLst>
        </pc:inkChg>
        <pc:inkChg chg="add">
          <ac:chgData name="Cindy Allen" userId="87b7328c424b2ad5" providerId="LiveId" clId="{61F068CE-9568-48E6-ACDB-30EC45792501}" dt="2026-04-25T23:27:31.896" v="3" actId="9405"/>
          <ac:inkMkLst>
            <pc:docMk/>
            <pc:sldMk cId="0" sldId="259"/>
            <ac:inkMk id="22" creationId="{B0B79C3D-1E24-A6EF-215C-72B5ACE22ECB}"/>
          </ac:inkMkLst>
        </pc:inkChg>
        <pc:inkChg chg="add">
          <ac:chgData name="Cindy Allen" userId="87b7328c424b2ad5" providerId="LiveId" clId="{61F068CE-9568-48E6-ACDB-30EC45792501}" dt="2026-04-25T23:47:40.128" v="5" actId="9405"/>
          <ac:inkMkLst>
            <pc:docMk/>
            <pc:sldMk cId="0" sldId="259"/>
            <ac:inkMk id="23" creationId="{27086270-94BA-500B-34AE-E254817128EC}"/>
          </ac:inkMkLst>
        </pc:inkChg>
        <pc:inkChg chg="add mod">
          <ac:chgData name="Cindy Allen" userId="87b7328c424b2ad5" providerId="LiveId" clId="{61F068CE-9568-48E6-ACDB-30EC45792501}" dt="2026-04-25T23:47:42.818" v="8"/>
          <ac:inkMkLst>
            <pc:docMk/>
            <pc:sldMk cId="0" sldId="259"/>
            <ac:inkMk id="24" creationId="{562F209A-B41C-5887-2E8F-6B7AF1D3A358}"/>
          </ac:inkMkLst>
        </pc:inkChg>
        <pc:inkChg chg="add mod">
          <ac:chgData name="Cindy Allen" userId="87b7328c424b2ad5" providerId="LiveId" clId="{61F068CE-9568-48E6-ACDB-30EC45792501}" dt="2026-04-25T23:47:42.818" v="8"/>
          <ac:inkMkLst>
            <pc:docMk/>
            <pc:sldMk cId="0" sldId="259"/>
            <ac:inkMk id="25" creationId="{2D8CC13F-D1EE-7E91-2B93-6216EB177020}"/>
          </ac:inkMkLst>
        </pc:inkChg>
        <pc:cxnChg chg="add mod">
          <ac:chgData name="Cindy Allen" userId="87b7328c424b2ad5" providerId="LiveId" clId="{61F068CE-9568-48E6-ACDB-30EC45792501}" dt="2026-04-26T17:06:42.616" v="267" actId="14100"/>
          <ac:cxnSpMkLst>
            <pc:docMk/>
            <pc:sldMk cId="0" sldId="259"/>
            <ac:cxnSpMk id="28" creationId="{99C21FDF-C8D4-3933-62FC-A55C209E5944}"/>
          </ac:cxnSpMkLst>
        </pc:cxnChg>
      </pc:sldChg>
      <pc:sldChg chg="modSp mod">
        <pc:chgData name="Cindy Allen" userId="87b7328c424b2ad5" providerId="LiveId" clId="{61F068CE-9568-48E6-ACDB-30EC45792501}" dt="2026-04-27T01:12:28.008" v="671" actId="26606"/>
        <pc:sldMkLst>
          <pc:docMk/>
          <pc:sldMk cId="0" sldId="260"/>
        </pc:sldMkLst>
        <pc:spChg chg="mod">
          <ac:chgData name="Cindy Allen" userId="87b7328c424b2ad5" providerId="LiveId" clId="{61F068CE-9568-48E6-ACDB-30EC45792501}" dt="2026-04-27T01:12:28.008" v="671" actId="26606"/>
          <ac:spMkLst>
            <pc:docMk/>
            <pc:sldMk cId="0" sldId="260"/>
            <ac:spMk id="13" creationId="{00000000-0000-0000-0000-000000000000}"/>
          </ac:spMkLst>
        </pc:spChg>
      </pc:sldChg>
      <pc:sldChg chg="modSp mod">
        <pc:chgData name="Cindy Allen" userId="87b7328c424b2ad5" providerId="LiveId" clId="{61F068CE-9568-48E6-ACDB-30EC45792501}" dt="2026-04-25T23:57:56.836" v="46" actId="1076"/>
        <pc:sldMkLst>
          <pc:docMk/>
          <pc:sldMk cId="0" sldId="261"/>
        </pc:sldMkLst>
        <pc:picChg chg="mod">
          <ac:chgData name="Cindy Allen" userId="87b7328c424b2ad5" providerId="LiveId" clId="{61F068CE-9568-48E6-ACDB-30EC45792501}" dt="2026-04-25T23:57:56.836" v="46" actId="1076"/>
          <ac:picMkLst>
            <pc:docMk/>
            <pc:sldMk cId="0" sldId="261"/>
            <ac:picMk id="2" creationId="{00000000-0000-0000-0000-000000000000}"/>
          </ac:picMkLst>
        </pc:picChg>
      </pc:sldChg>
      <pc:sldChg chg="addSp delSp modSp mod">
        <pc:chgData name="Cindy Allen" userId="87b7328c424b2ad5" providerId="LiveId" clId="{61F068CE-9568-48E6-ACDB-30EC45792501}" dt="2026-05-02T21:01:56.566" v="692" actId="26606"/>
        <pc:sldMkLst>
          <pc:docMk/>
          <pc:sldMk cId="0" sldId="262"/>
        </pc:sldMkLst>
        <pc:spChg chg="mod">
          <ac:chgData name="Cindy Allen" userId="87b7328c424b2ad5" providerId="LiveId" clId="{61F068CE-9568-48E6-ACDB-30EC45792501}" dt="2026-04-25T23:46:29.897" v="4" actId="26606"/>
          <ac:spMkLst>
            <pc:docMk/>
            <pc:sldMk cId="0" sldId="262"/>
            <ac:spMk id="2" creationId="{00000000-0000-0000-0000-000000000000}"/>
          </ac:spMkLst>
        </pc:spChg>
        <pc:spChg chg="mod">
          <ac:chgData name="Cindy Allen" userId="87b7328c424b2ad5" providerId="LiveId" clId="{61F068CE-9568-48E6-ACDB-30EC45792501}" dt="2026-04-25T23:46:29.897" v="4" actId="26606"/>
          <ac:spMkLst>
            <pc:docMk/>
            <pc:sldMk cId="0" sldId="262"/>
            <ac:spMk id="3" creationId="{00000000-0000-0000-0000-000000000000}"/>
          </ac:spMkLst>
        </pc:spChg>
        <pc:spChg chg="mod">
          <ac:chgData name="Cindy Allen" userId="87b7328c424b2ad5" providerId="LiveId" clId="{61F068CE-9568-48E6-ACDB-30EC45792501}" dt="2026-05-02T21:01:56.566" v="692" actId="26606"/>
          <ac:spMkLst>
            <pc:docMk/>
            <pc:sldMk cId="0" sldId="262"/>
            <ac:spMk id="14" creationId="{00000000-0000-0000-0000-000000000000}"/>
          </ac:spMkLst>
        </pc:spChg>
        <pc:spChg chg="add">
          <ac:chgData name="Cindy Allen" userId="87b7328c424b2ad5" providerId="LiveId" clId="{61F068CE-9568-48E6-ACDB-30EC45792501}" dt="2026-04-25T23:46:29.897" v="4" actId="26606"/>
          <ac:spMkLst>
            <pc:docMk/>
            <pc:sldMk cId="0" sldId="262"/>
            <ac:spMk id="22" creationId="{00000000-0000-0000-0000-000000000000}"/>
          </ac:spMkLst>
        </pc:spChg>
        <pc:spChg chg="mod">
          <ac:chgData name="Cindy Allen" userId="87b7328c424b2ad5" providerId="LiveId" clId="{61F068CE-9568-48E6-ACDB-30EC45792501}" dt="2026-04-26T17:43:09.516" v="615" actId="20577"/>
          <ac:spMkLst>
            <pc:docMk/>
            <pc:sldMk cId="0" sldId="262"/>
            <ac:spMk id="30" creationId="{00000000-0000-0000-0000-000000000000}"/>
          </ac:spMkLst>
        </pc:spChg>
      </pc:sldChg>
      <pc:sldChg chg="modSp mod ord">
        <pc:chgData name="Cindy Allen" userId="87b7328c424b2ad5" providerId="LiveId" clId="{61F068CE-9568-48E6-ACDB-30EC45792501}" dt="2026-05-02T22:27:57.410" v="777"/>
        <pc:sldMkLst>
          <pc:docMk/>
          <pc:sldMk cId="0" sldId="264"/>
        </pc:sldMkLst>
        <pc:spChg chg="mod">
          <ac:chgData name="Cindy Allen" userId="87b7328c424b2ad5" providerId="LiveId" clId="{61F068CE-9568-48E6-ACDB-30EC45792501}" dt="2026-04-27T01:18:38.760" v="673" actId="1076"/>
          <ac:spMkLst>
            <pc:docMk/>
            <pc:sldMk cId="0" sldId="264"/>
            <ac:spMk id="3" creationId="{00000000-0000-0000-0000-000000000000}"/>
          </ac:spMkLst>
        </pc:spChg>
        <pc:spChg chg="mod">
          <ac:chgData name="Cindy Allen" userId="87b7328c424b2ad5" providerId="LiveId" clId="{61F068CE-9568-48E6-ACDB-30EC45792501}" dt="2026-04-25T23:46:29.897" v="4" actId="26606"/>
          <ac:spMkLst>
            <pc:docMk/>
            <pc:sldMk cId="0" sldId="264"/>
            <ac:spMk id="8" creationId="{00000000-0000-0000-0000-000000000000}"/>
          </ac:spMkLst>
        </pc:spChg>
        <pc:spChg chg="mod">
          <ac:chgData name="Cindy Allen" userId="87b7328c424b2ad5" providerId="LiveId" clId="{61F068CE-9568-48E6-ACDB-30EC45792501}" dt="2026-04-27T01:18:25.187" v="672" actId="26606"/>
          <ac:spMkLst>
            <pc:docMk/>
            <pc:sldMk cId="0" sldId="264"/>
            <ac:spMk id="13" creationId="{00000000-0000-0000-0000-000000000000}"/>
          </ac:spMkLst>
        </pc:spChg>
      </pc:sldChg>
      <pc:sldChg chg="addSp modSp mod ord">
        <pc:chgData name="Cindy Allen" userId="87b7328c424b2ad5" providerId="LiveId" clId="{61F068CE-9568-48E6-ACDB-30EC45792501}" dt="2026-05-18T20:57:06.476" v="1126" actId="26606"/>
        <pc:sldMkLst>
          <pc:docMk/>
          <pc:sldMk cId="0" sldId="265"/>
        </pc:sldMkLst>
        <pc:spChg chg="add">
          <ac:chgData name="Cindy Allen" userId="87b7328c424b2ad5" providerId="LiveId" clId="{61F068CE-9568-48E6-ACDB-30EC45792501}" dt="2026-05-18T20:57:06.476" v="1126" actId="26606"/>
          <ac:spMkLst>
            <pc:docMk/>
            <pc:sldMk cId="0" sldId="265"/>
            <ac:spMk id="78" creationId="{00000000-0000-0000-0000-000000000000}"/>
          </ac:spMkLst>
        </pc:spChg>
        <pc:spChg chg="add">
          <ac:chgData name="Cindy Allen" userId="87b7328c424b2ad5" providerId="LiveId" clId="{61F068CE-9568-48E6-ACDB-30EC45792501}" dt="2026-05-18T20:57:06.476" v="1126" actId="26606"/>
          <ac:spMkLst>
            <pc:docMk/>
            <pc:sldMk cId="0" sldId="265"/>
            <ac:spMk id="79" creationId="{00000000-0000-0000-0000-000000000000}"/>
          </ac:spMkLst>
        </pc:spChg>
        <pc:spChg chg="mod">
          <ac:chgData name="Cindy Allen" userId="87b7328c424b2ad5" providerId="LiveId" clId="{61F068CE-9568-48E6-ACDB-30EC45792501}" dt="2026-05-18T20:57:06.476" v="1126" actId="26606"/>
          <ac:spMkLst>
            <pc:docMk/>
            <pc:sldMk cId="0" sldId="265"/>
            <ac:spMk id="80" creationId="{00000000-0000-0000-0000-000000000000}"/>
          </ac:spMkLst>
        </pc:spChg>
        <pc:spChg chg="mod">
          <ac:chgData name="Cindy Allen" userId="87b7328c424b2ad5" providerId="LiveId" clId="{61F068CE-9568-48E6-ACDB-30EC45792501}" dt="2026-05-18T20:57:06.476" v="1126" actId="26606"/>
          <ac:spMkLst>
            <pc:docMk/>
            <pc:sldMk cId="0" sldId="265"/>
            <ac:spMk id="81" creationId="{00000000-0000-0000-0000-000000000000}"/>
          </ac:spMkLst>
        </pc:spChg>
        <pc:spChg chg="mod">
          <ac:chgData name="Cindy Allen" userId="87b7328c424b2ad5" providerId="LiveId" clId="{61F068CE-9568-48E6-ACDB-30EC45792501}" dt="2026-05-06T21:38:17.156" v="1070" actId="26606"/>
          <ac:spMkLst>
            <pc:docMk/>
            <pc:sldMk cId="0" sldId="265"/>
            <ac:spMk id="82" creationId="{00000000-0000-0000-0000-000000000000}"/>
          </ac:spMkLst>
        </pc:spChg>
        <pc:spChg chg="mod">
          <ac:chgData name="Cindy Allen" userId="87b7328c424b2ad5" providerId="LiveId" clId="{61F068CE-9568-48E6-ACDB-30EC45792501}" dt="2026-05-06T21:38:17.156" v="1070" actId="26606"/>
          <ac:spMkLst>
            <pc:docMk/>
            <pc:sldMk cId="0" sldId="265"/>
            <ac:spMk id="92" creationId="{00000000-0000-0000-0000-000000000000}"/>
          </ac:spMkLst>
        </pc:spChg>
        <pc:spChg chg="mod">
          <ac:chgData name="Cindy Allen" userId="87b7328c424b2ad5" providerId="LiveId" clId="{61F068CE-9568-48E6-ACDB-30EC45792501}" dt="2026-04-25T23:46:29.897" v="4" actId="26606"/>
          <ac:spMkLst>
            <pc:docMk/>
            <pc:sldMk cId="0" sldId="265"/>
            <ac:spMk id="95" creationId="{00000000-0000-0000-0000-000000000000}"/>
          </ac:spMkLst>
        </pc:spChg>
        <pc:spChg chg="mod">
          <ac:chgData name="Cindy Allen" userId="87b7328c424b2ad5" providerId="LiveId" clId="{61F068CE-9568-48E6-ACDB-30EC45792501}" dt="2026-05-06T21:38:17.156" v="1070" actId="26606"/>
          <ac:spMkLst>
            <pc:docMk/>
            <pc:sldMk cId="0" sldId="265"/>
            <ac:spMk id="96" creationId="{00000000-0000-0000-0000-000000000000}"/>
          </ac:spMkLst>
        </pc:spChg>
        <pc:spChg chg="mod">
          <ac:chgData name="Cindy Allen" userId="87b7328c424b2ad5" providerId="LiveId" clId="{61F068CE-9568-48E6-ACDB-30EC45792501}" dt="2026-05-06T21:38:17.156" v="1070" actId="26606"/>
          <ac:spMkLst>
            <pc:docMk/>
            <pc:sldMk cId="0" sldId="265"/>
            <ac:spMk id="200" creationId="{00000000-0000-0000-0000-000000000000}"/>
          </ac:spMkLst>
        </pc:spChg>
        <pc:spChg chg="mod">
          <ac:chgData name="Cindy Allen" userId="87b7328c424b2ad5" providerId="LiveId" clId="{61F068CE-9568-48E6-ACDB-30EC45792501}" dt="2026-05-06T21:38:17.156" v="1070" actId="26606"/>
          <ac:spMkLst>
            <pc:docMk/>
            <pc:sldMk cId="0" sldId="265"/>
            <ac:spMk id="202" creationId="{00000000-0000-0000-0000-000000000000}"/>
          </ac:spMkLst>
        </pc:spChg>
        <pc:spChg chg="mod">
          <ac:chgData name="Cindy Allen" userId="87b7328c424b2ad5" providerId="LiveId" clId="{61F068CE-9568-48E6-ACDB-30EC45792501}" dt="2026-05-06T21:38:17.156" v="1070" actId="26606"/>
          <ac:spMkLst>
            <pc:docMk/>
            <pc:sldMk cId="0" sldId="265"/>
            <ac:spMk id="203" creationId="{00000000-0000-0000-0000-000000000000}"/>
          </ac:spMkLst>
        </pc:spChg>
        <pc:spChg chg="mod">
          <ac:chgData name="Cindy Allen" userId="87b7328c424b2ad5" providerId="LiveId" clId="{61F068CE-9568-48E6-ACDB-30EC45792501}" dt="2026-05-06T21:38:17.156" v="1070" actId="26606"/>
          <ac:spMkLst>
            <pc:docMk/>
            <pc:sldMk cId="0" sldId="265"/>
            <ac:spMk id="204" creationId="{00000000-0000-0000-0000-000000000000}"/>
          </ac:spMkLst>
        </pc:spChg>
        <pc:spChg chg="mod">
          <ac:chgData name="Cindy Allen" userId="87b7328c424b2ad5" providerId="LiveId" clId="{61F068CE-9568-48E6-ACDB-30EC45792501}" dt="2026-05-06T21:38:17.156" v="1070" actId="26606"/>
          <ac:spMkLst>
            <pc:docMk/>
            <pc:sldMk cId="0" sldId="265"/>
            <ac:spMk id="210" creationId="{00000000-0000-0000-0000-000000000000}"/>
          </ac:spMkLst>
        </pc:spChg>
        <pc:spChg chg="add mod">
          <ac:chgData name="Cindy Allen" userId="87b7328c424b2ad5" providerId="LiveId" clId="{61F068CE-9568-48E6-ACDB-30EC45792501}" dt="2026-05-06T21:38:17.156" v="1070" actId="26606"/>
          <ac:spMkLst>
            <pc:docMk/>
            <pc:sldMk cId="0" sldId="265"/>
            <ac:spMk id="300" creationId="{00000000-0000-0000-0000-000000000000}"/>
          </ac:spMkLst>
        </pc:spChg>
      </pc:sldChg>
      <pc:sldChg chg="modSp mod ord">
        <pc:chgData name="Cindy Allen" userId="87b7328c424b2ad5" providerId="LiveId" clId="{61F068CE-9568-48E6-ACDB-30EC45792501}" dt="2026-04-25T23:46:29.897" v="4" actId="26606"/>
        <pc:sldMkLst>
          <pc:docMk/>
          <pc:sldMk cId="0" sldId="266"/>
        </pc:sldMkLst>
        <pc:spChg chg="mod">
          <ac:chgData name="Cindy Allen" userId="87b7328c424b2ad5" providerId="LiveId" clId="{61F068CE-9568-48E6-ACDB-30EC45792501}" dt="2026-04-25T23:46:29.897" v="4" actId="26606"/>
          <ac:spMkLst>
            <pc:docMk/>
            <pc:sldMk cId="0" sldId="266"/>
            <ac:spMk id="4" creationId="{00000000-0000-0000-0000-000000000000}"/>
          </ac:spMkLst>
        </pc:spChg>
      </pc:sldChg>
      <pc:sldChg chg="addSp delSp modSp add mod">
        <pc:chgData name="Cindy Allen" userId="87b7328c424b2ad5" providerId="LiveId" clId="{61F068CE-9568-48E6-ACDB-30EC45792501}" dt="2026-05-15T18:12:47.403" v="1111" actId="20577"/>
        <pc:sldMkLst>
          <pc:docMk/>
          <pc:sldMk cId="0" sldId="268"/>
        </pc:sldMkLst>
        <pc:spChg chg="mod">
          <ac:chgData name="Cindy Allen" userId="87b7328c424b2ad5" providerId="LiveId" clId="{61F068CE-9568-48E6-ACDB-30EC45792501}" dt="2026-05-15T16:11:35.373" v="1100" actId="26606"/>
          <ac:spMkLst>
            <pc:docMk/>
            <pc:sldMk cId="0" sldId="268"/>
            <ac:spMk id="20" creationId="{00000000-0000-0000-0000-000000000000}"/>
          </ac:spMkLst>
        </pc:spChg>
        <pc:spChg chg="add mod">
          <ac:chgData name="Cindy Allen" userId="87b7328c424b2ad5" providerId="LiveId" clId="{61F068CE-9568-48E6-ACDB-30EC45792501}" dt="2026-05-15T16:11:35.373" v="1100" actId="26606"/>
          <ac:spMkLst>
            <pc:docMk/>
            <pc:sldMk cId="0" sldId="268"/>
            <ac:spMk id="30" creationId="{00000000-0000-0000-0000-000000000000}"/>
          </ac:spMkLst>
        </pc:spChg>
        <pc:spChg chg="add mod">
          <ac:chgData name="Cindy Allen" userId="87b7328c424b2ad5" providerId="LiveId" clId="{61F068CE-9568-48E6-ACDB-30EC45792501}" dt="2026-05-15T16:11:35.373" v="1100" actId="26606"/>
          <ac:spMkLst>
            <pc:docMk/>
            <pc:sldMk cId="0" sldId="268"/>
            <ac:spMk id="40" creationId="{00000000-0000-0000-0000-000000000000}"/>
          </ac:spMkLst>
        </pc:spChg>
        <pc:spChg chg="mod">
          <ac:chgData name="Cindy Allen" userId="87b7328c424b2ad5" providerId="LiveId" clId="{61F068CE-9568-48E6-ACDB-30EC45792501}" dt="2026-05-15T18:12:32.791" v="1107" actId="20577"/>
          <ac:spMkLst>
            <pc:docMk/>
            <pc:sldMk cId="0" sldId="268"/>
            <ac:spMk id="50" creationId="{00000000-0000-0000-0000-000000000000}"/>
          </ac:spMkLst>
        </pc:spChg>
        <pc:spChg chg="mod">
          <ac:chgData name="Cindy Allen" userId="87b7328c424b2ad5" providerId="LiveId" clId="{61F068CE-9568-48E6-ACDB-30EC45792501}" dt="2026-05-15T18:12:47.403" v="1111" actId="20577"/>
          <ac:spMkLst>
            <pc:docMk/>
            <pc:sldMk cId="0" sldId="268"/>
            <ac:spMk id="60" creationId="{00000000-0000-0000-0000-000000000000}"/>
          </ac:spMkLst>
        </pc:spChg>
        <pc:spChg chg="add mod">
          <ac:chgData name="Cindy Allen" userId="87b7328c424b2ad5" providerId="LiveId" clId="{61F068CE-9568-48E6-ACDB-30EC45792501}" dt="2026-05-15T16:11:35.373" v="1100" actId="26606"/>
          <ac:spMkLst>
            <pc:docMk/>
            <pc:sldMk cId="0" sldId="268"/>
            <ac:spMk id="70" creationId="{00000000-0000-0000-0000-000000000000}"/>
          </ac:spMkLst>
        </pc:spChg>
      </pc:sldChg>
      <pc:sldChg chg="addSp modSp add mod">
        <pc:chgData name="Cindy Allen" userId="87b7328c424b2ad5" providerId="LiveId" clId="{61F068CE-9568-48E6-ACDB-30EC45792501}" dt="2026-04-27T01:12:28.008" v="671" actId="26606"/>
        <pc:sldMkLst>
          <pc:docMk/>
          <pc:sldMk cId="0" sldId="269"/>
        </pc:sldMkLst>
        <pc:spChg chg="mod">
          <ac:chgData name="Cindy Allen" userId="87b7328c424b2ad5" providerId="LiveId" clId="{61F068CE-9568-48E6-ACDB-30EC45792501}" dt="2026-04-26T19:28:55.872" v="670" actId="26606"/>
          <ac:spMkLst>
            <pc:docMk/>
            <pc:sldMk cId="0" sldId="269"/>
            <ac:spMk id="2" creationId="{00000000-0000-0000-0000-000000000000}"/>
          </ac:spMkLst>
        </pc:spChg>
        <pc:spChg chg="mod">
          <ac:chgData name="Cindy Allen" userId="87b7328c424b2ad5" providerId="LiveId" clId="{61F068CE-9568-48E6-ACDB-30EC45792501}" dt="2026-04-26T19:28:55.872" v="670" actId="26606"/>
          <ac:spMkLst>
            <pc:docMk/>
            <pc:sldMk cId="0" sldId="269"/>
            <ac:spMk id="3" creationId="{00000000-0000-0000-0000-000000000000}"/>
          </ac:spMkLst>
        </pc:spChg>
        <pc:spChg chg="mod">
          <ac:chgData name="Cindy Allen" userId="87b7328c424b2ad5" providerId="LiveId" clId="{61F068CE-9568-48E6-ACDB-30EC45792501}" dt="2026-04-26T19:28:55.872" v="670" actId="26606"/>
          <ac:spMkLst>
            <pc:docMk/>
            <pc:sldMk cId="0" sldId="269"/>
            <ac:spMk id="4" creationId="{00000000-0000-0000-0000-000000000000}"/>
          </ac:spMkLst>
        </pc:spChg>
        <pc:spChg chg="mod">
          <ac:chgData name="Cindy Allen" userId="87b7328c424b2ad5" providerId="LiveId" clId="{61F068CE-9568-48E6-ACDB-30EC45792501}" dt="2026-04-26T19:28:55.872" v="670" actId="26606"/>
          <ac:spMkLst>
            <pc:docMk/>
            <pc:sldMk cId="0" sldId="269"/>
            <ac:spMk id="5" creationId="{00000000-0000-0000-0000-000000000000}"/>
          </ac:spMkLst>
        </pc:spChg>
        <pc:spChg chg="mod">
          <ac:chgData name="Cindy Allen" userId="87b7328c424b2ad5" providerId="LiveId" clId="{61F068CE-9568-48E6-ACDB-30EC45792501}" dt="2026-04-26T19:28:55.872" v="670" actId="26606"/>
          <ac:spMkLst>
            <pc:docMk/>
            <pc:sldMk cId="0" sldId="269"/>
            <ac:spMk id="6" creationId="{00000000-0000-0000-0000-000000000000}"/>
          </ac:spMkLst>
        </pc:spChg>
        <pc:spChg chg="mod">
          <ac:chgData name="Cindy Allen" userId="87b7328c424b2ad5" providerId="LiveId" clId="{61F068CE-9568-48E6-ACDB-30EC45792501}" dt="2026-04-26T19:28:55.872" v="670" actId="26606"/>
          <ac:spMkLst>
            <pc:docMk/>
            <pc:sldMk cId="0" sldId="269"/>
            <ac:spMk id="7" creationId="{00000000-0000-0000-0000-000000000000}"/>
          </ac:spMkLst>
        </pc:spChg>
        <pc:spChg chg="mod">
          <ac:chgData name="Cindy Allen" userId="87b7328c424b2ad5" providerId="LiveId" clId="{61F068CE-9568-48E6-ACDB-30EC45792501}" dt="2026-04-26T19:28:55.872" v="670" actId="26606"/>
          <ac:spMkLst>
            <pc:docMk/>
            <pc:sldMk cId="0" sldId="269"/>
            <ac:spMk id="8" creationId="{00000000-0000-0000-0000-000000000000}"/>
          </ac:spMkLst>
        </pc:spChg>
        <pc:spChg chg="add mod">
          <ac:chgData name="Cindy Allen" userId="87b7328c424b2ad5" providerId="LiveId" clId="{61F068CE-9568-48E6-ACDB-30EC45792501}" dt="2026-04-27T01:12:28.008" v="671" actId="26606"/>
          <ac:spMkLst>
            <pc:docMk/>
            <pc:sldMk cId="0" sldId="269"/>
            <ac:spMk id="9" creationId="{00000000-0000-0000-0000-000000000000}"/>
          </ac:spMkLst>
        </pc:spChg>
      </pc:sldChg>
      <pc:sldChg chg="addSp delSp modSp add mod">
        <pc:chgData name="Cindy Allen" userId="87b7328c424b2ad5" providerId="LiveId" clId="{61F068CE-9568-48E6-ACDB-30EC45792501}" dt="2026-04-27T01:12:28.008" v="671" actId="26606"/>
        <pc:sldMkLst>
          <pc:docMk/>
          <pc:sldMk cId="0" sldId="270"/>
        </pc:sldMkLst>
        <pc:spChg chg="mod">
          <ac:chgData name="Cindy Allen" userId="87b7328c424b2ad5" providerId="LiveId" clId="{61F068CE-9568-48E6-ACDB-30EC45792501}" dt="2026-04-26T00:02:53.538" v="81" actId="20577"/>
          <ac:spMkLst>
            <pc:docMk/>
            <pc:sldMk cId="0" sldId="270"/>
            <ac:spMk id="12" creationId="{00000000-0000-0000-0000-000000000000}"/>
          </ac:spMkLst>
        </pc:spChg>
        <pc:spChg chg="add del mod">
          <ac:chgData name="Cindy Allen" userId="87b7328c424b2ad5" providerId="LiveId" clId="{61F068CE-9568-48E6-ACDB-30EC45792501}" dt="2026-04-26T00:01:52.172" v="57" actId="478"/>
          <ac:spMkLst>
            <pc:docMk/>
            <pc:sldMk cId="0" sldId="270"/>
            <ac:spMk id="13" creationId="{00000000-0000-0000-0000-000000000000}"/>
          </ac:spMkLst>
        </pc:spChg>
        <pc:spChg chg="mod">
          <ac:chgData name="Cindy Allen" userId="87b7328c424b2ad5" providerId="LiveId" clId="{61F068CE-9568-48E6-ACDB-30EC45792501}" dt="2026-04-27T01:12:28.008" v="671" actId="26606"/>
          <ac:spMkLst>
            <pc:docMk/>
            <pc:sldMk cId="0" sldId="270"/>
            <ac:spMk id="15" creationId="{00000000-0000-0000-0000-000000000000}"/>
          </ac:spMkLst>
        </pc:spChg>
      </pc:sldChg>
      <pc:sldChg chg="addSp modSp add mod">
        <pc:chgData name="Cindy Allen" userId="87b7328c424b2ad5" providerId="LiveId" clId="{61F068CE-9568-48E6-ACDB-30EC45792501}" dt="2026-05-18T20:54:16.070" v="1125" actId="26606"/>
        <pc:sldMkLst>
          <pc:docMk/>
          <pc:sldMk cId="0" sldId="271"/>
        </pc:sldMkLst>
        <pc:spChg chg="mod">
          <ac:chgData name="Cindy Allen" userId="87b7328c424b2ad5" providerId="LiveId" clId="{61F068CE-9568-48E6-ACDB-30EC45792501}" dt="2026-05-15T16:00:22.120" v="1096" actId="26606"/>
          <ac:spMkLst>
            <pc:docMk/>
            <pc:sldMk cId="0" sldId="271"/>
            <ac:spMk id="2" creationId="{00000000-0000-0000-0000-000000000000}"/>
          </ac:spMkLst>
        </pc:spChg>
        <pc:spChg chg="mod">
          <ac:chgData name="Cindy Allen" userId="87b7328c424b2ad5" providerId="LiveId" clId="{61F068CE-9568-48E6-ACDB-30EC45792501}" dt="2026-05-15T16:00:22.120" v="1096" actId="26606"/>
          <ac:spMkLst>
            <pc:docMk/>
            <pc:sldMk cId="0" sldId="271"/>
            <ac:spMk id="3" creationId="{00000000-0000-0000-0000-000000000000}"/>
          </ac:spMkLst>
        </pc:spChg>
        <pc:spChg chg="mod">
          <ac:chgData name="Cindy Allen" userId="87b7328c424b2ad5" providerId="LiveId" clId="{61F068CE-9568-48E6-ACDB-30EC45792501}" dt="2026-05-18T20:45:52.182" v="1123" actId="20577"/>
          <ac:spMkLst>
            <pc:docMk/>
            <pc:sldMk cId="0" sldId="271"/>
            <ac:spMk id="7" creationId="{00000000-0000-0000-0000-000000000000}"/>
          </ac:spMkLst>
        </pc:spChg>
        <pc:spChg chg="mod">
          <ac:chgData name="Cindy Allen" userId="87b7328c424b2ad5" providerId="LiveId" clId="{61F068CE-9568-48E6-ACDB-30EC45792501}" dt="2026-04-26T17:39:37.499" v="610" actId="26606"/>
          <ac:spMkLst>
            <pc:docMk/>
            <pc:sldMk cId="0" sldId="271"/>
            <ac:spMk id="10" creationId="{00000000-0000-0000-0000-000000000000}"/>
          </ac:spMkLst>
        </pc:spChg>
        <pc:spChg chg="mod">
          <ac:chgData name="Cindy Allen" userId="87b7328c424b2ad5" providerId="LiveId" clId="{61F068CE-9568-48E6-ACDB-30EC45792501}" dt="2026-05-02T22:39:24.556" v="966" actId="14100"/>
          <ac:spMkLst>
            <pc:docMk/>
            <pc:sldMk cId="0" sldId="271"/>
            <ac:spMk id="11" creationId="{00000000-0000-0000-0000-000000000000}"/>
          </ac:spMkLst>
        </pc:spChg>
        <pc:spChg chg="mod">
          <ac:chgData name="Cindy Allen" userId="87b7328c424b2ad5" providerId="LiveId" clId="{61F068CE-9568-48E6-ACDB-30EC45792501}" dt="2026-04-26T01:05:36.871" v="215" actId="26606"/>
          <ac:spMkLst>
            <pc:docMk/>
            <pc:sldMk cId="0" sldId="271"/>
            <ac:spMk id="12" creationId="{00000000-0000-0000-0000-000000000000}"/>
          </ac:spMkLst>
        </pc:spChg>
        <pc:spChg chg="mod">
          <ac:chgData name="Cindy Allen" userId="87b7328c424b2ad5" providerId="LiveId" clId="{61F068CE-9568-48E6-ACDB-30EC45792501}" dt="2026-04-26T01:05:36.871" v="215" actId="26606"/>
          <ac:spMkLst>
            <pc:docMk/>
            <pc:sldMk cId="0" sldId="271"/>
            <ac:spMk id="13" creationId="{00000000-0000-0000-0000-000000000000}"/>
          </ac:spMkLst>
        </pc:spChg>
        <pc:spChg chg="mod">
          <ac:chgData name="Cindy Allen" userId="87b7328c424b2ad5" providerId="LiveId" clId="{61F068CE-9568-48E6-ACDB-30EC45792501}" dt="2026-04-26T01:05:36.871" v="215" actId="26606"/>
          <ac:spMkLst>
            <pc:docMk/>
            <pc:sldMk cId="0" sldId="271"/>
            <ac:spMk id="14" creationId="{00000000-0000-0000-0000-000000000000}"/>
          </ac:spMkLst>
        </pc:spChg>
        <pc:spChg chg="mod">
          <ac:chgData name="Cindy Allen" userId="87b7328c424b2ad5" providerId="LiveId" clId="{61F068CE-9568-48E6-ACDB-30EC45792501}" dt="2026-04-26T17:42:22.992" v="611" actId="26606"/>
          <ac:spMkLst>
            <pc:docMk/>
            <pc:sldMk cId="0" sldId="271"/>
            <ac:spMk id="15" creationId="{00000000-0000-0000-0000-000000000000}"/>
          </ac:spMkLst>
        </pc:spChg>
        <pc:spChg chg="mod">
          <ac:chgData name="Cindy Allen" userId="87b7328c424b2ad5" providerId="LiveId" clId="{61F068CE-9568-48E6-ACDB-30EC45792501}" dt="2026-05-15T16:21:39.871" v="1101" actId="14100"/>
          <ac:spMkLst>
            <pc:docMk/>
            <pc:sldMk cId="0" sldId="271"/>
            <ac:spMk id="16" creationId="{00000000-0000-0000-0000-000000000000}"/>
          </ac:spMkLst>
        </pc:spChg>
        <pc:spChg chg="mod">
          <ac:chgData name="Cindy Allen" userId="87b7328c424b2ad5" providerId="LiveId" clId="{61F068CE-9568-48E6-ACDB-30EC45792501}" dt="2026-05-15T16:21:46.534" v="1102" actId="14100"/>
          <ac:spMkLst>
            <pc:docMk/>
            <pc:sldMk cId="0" sldId="271"/>
            <ac:spMk id="18" creationId="{00000000-0000-0000-0000-000000000000}"/>
          </ac:spMkLst>
        </pc:spChg>
        <pc:spChg chg="add mod">
          <ac:chgData name="Cindy Allen" userId="87b7328c424b2ad5" providerId="LiveId" clId="{61F068CE-9568-48E6-ACDB-30EC45792501}" dt="2026-05-18T20:54:16.070" v="1125" actId="26606"/>
          <ac:spMkLst>
            <pc:docMk/>
            <pc:sldMk cId="0" sldId="271"/>
            <ac:spMk id="19" creationId="{00000000-0000-0000-0000-000000000000}"/>
          </ac:spMkLst>
        </pc:spChg>
        <pc:spChg chg="add">
          <ac:chgData name="Cindy Allen" userId="87b7328c424b2ad5" providerId="LiveId" clId="{61F068CE-9568-48E6-ACDB-30EC45792501}" dt="2026-04-26T01:05:36.871" v="215" actId="26606"/>
          <ac:spMkLst>
            <pc:docMk/>
            <pc:sldMk cId="0" sldId="271"/>
            <ac:spMk id="20" creationId="{00000000-0000-0000-0000-000000000000}"/>
          </ac:spMkLst>
        </pc:spChg>
        <pc:spChg chg="add">
          <ac:chgData name="Cindy Allen" userId="87b7328c424b2ad5" providerId="LiveId" clId="{61F068CE-9568-48E6-ACDB-30EC45792501}" dt="2026-04-26T01:05:36.871" v="215" actId="26606"/>
          <ac:spMkLst>
            <pc:docMk/>
            <pc:sldMk cId="0" sldId="271"/>
            <ac:spMk id="21" creationId="{00000000-0000-0000-0000-000000000000}"/>
          </ac:spMkLst>
        </pc:spChg>
        <pc:spChg chg="add mod">
          <ac:chgData name="Cindy Allen" userId="87b7328c424b2ad5" providerId="LiveId" clId="{61F068CE-9568-48E6-ACDB-30EC45792501}" dt="2026-05-18T20:54:16.070" v="1125" actId="26606"/>
          <ac:spMkLst>
            <pc:docMk/>
            <pc:sldMk cId="0" sldId="271"/>
            <ac:spMk id="22" creationId="{00000000-0000-0000-0000-000000000000}"/>
          </ac:spMkLst>
        </pc:spChg>
        <pc:spChg chg="add mod">
          <ac:chgData name="Cindy Allen" userId="87b7328c424b2ad5" providerId="LiveId" clId="{61F068CE-9568-48E6-ACDB-30EC45792501}" dt="2026-05-15T16:22:08.288" v="1106" actId="14100"/>
          <ac:spMkLst>
            <pc:docMk/>
            <pc:sldMk cId="0" sldId="271"/>
            <ac:spMk id="30" creationId="{00000000-0000-0000-0000-000000000000}"/>
          </ac:spMkLst>
        </pc:spChg>
        <pc:picChg chg="add mod">
          <ac:chgData name="Cindy Allen" userId="87b7328c424b2ad5" providerId="LiveId" clId="{61F068CE-9568-48E6-ACDB-30EC45792501}" dt="2026-05-15T16:21:57.685" v="1104" actId="1076"/>
          <ac:picMkLst>
            <pc:docMk/>
            <pc:sldMk cId="0" sldId="271"/>
            <ac:picMk id="24" creationId="{3CBEC69E-AE24-FB3C-D205-3C5DCA5D6748}"/>
          </ac:picMkLst>
        </pc:picChg>
      </pc:sldChg>
      <pc:sldChg chg="add">
        <pc:chgData name="Cindy Allen" userId="87b7328c424b2ad5" providerId="LiveId" clId="{61F068CE-9568-48E6-ACDB-30EC45792501}" dt="2026-04-29T19:04:10.806" v="691" actId="26606"/>
        <pc:sldMkLst>
          <pc:docMk/>
          <pc:sldMk cId="0" sldId="272"/>
        </pc:sldMkLst>
      </pc:sldChg>
      <pc:sldChg chg="addSp delSp modSp add mod">
        <pc:chgData name="Cindy Allen" userId="87b7328c424b2ad5" providerId="LiveId" clId="{61F068CE-9568-48E6-ACDB-30EC45792501}" dt="2026-05-15T16:04:06.982" v="1099" actId="1076"/>
        <pc:sldMkLst>
          <pc:docMk/>
          <pc:sldMk cId="0" sldId="273"/>
        </pc:sldMkLst>
        <pc:spChg chg="mod">
          <ac:chgData name="Cindy Allen" userId="87b7328c424b2ad5" providerId="LiveId" clId="{61F068CE-9568-48E6-ACDB-30EC45792501}" dt="2026-05-06T20:34:40.936" v="1067" actId="26606"/>
          <ac:spMkLst>
            <pc:docMk/>
            <pc:sldMk cId="0" sldId="273"/>
            <ac:spMk id="3" creationId="{00000000-0000-0000-0000-000000000000}"/>
          </ac:spMkLst>
        </pc:spChg>
        <pc:spChg chg="mod">
          <ac:chgData name="Cindy Allen" userId="87b7328c424b2ad5" providerId="LiveId" clId="{61F068CE-9568-48E6-ACDB-30EC45792501}" dt="2026-05-06T20:34:40.936" v="1067" actId="26606"/>
          <ac:spMkLst>
            <pc:docMk/>
            <pc:sldMk cId="0" sldId="273"/>
            <ac:spMk id="7" creationId="{00000000-0000-0000-0000-000000000000}"/>
          </ac:spMkLst>
        </pc:spChg>
        <pc:spChg chg="mod">
          <ac:chgData name="Cindy Allen" userId="87b7328c424b2ad5" providerId="LiveId" clId="{61F068CE-9568-48E6-ACDB-30EC45792501}" dt="2026-05-15T16:04:01.480" v="1098" actId="1076"/>
          <ac:spMkLst>
            <pc:docMk/>
            <pc:sldMk cId="0" sldId="273"/>
            <ac:spMk id="8" creationId="{00000000-0000-0000-0000-000000000000}"/>
          </ac:spMkLst>
        </pc:spChg>
        <pc:spChg chg="add">
          <ac:chgData name="Cindy Allen" userId="87b7328c424b2ad5" providerId="LiveId" clId="{61F068CE-9568-48E6-ACDB-30EC45792501}" dt="2026-05-02T22:58:02.580" v="1005"/>
          <ac:spMkLst>
            <pc:docMk/>
            <pc:sldMk cId="0" sldId="273"/>
            <ac:spMk id="14" creationId="{F54E4232-0877-54EE-576F-1783B21BD86F}"/>
          </ac:spMkLst>
        </pc:spChg>
        <pc:spChg chg="mod">
          <ac:chgData name="Cindy Allen" userId="87b7328c424b2ad5" providerId="LiveId" clId="{61F068CE-9568-48E6-ACDB-30EC45792501}" dt="2026-05-15T16:04:06.982" v="1099" actId="1076"/>
          <ac:spMkLst>
            <pc:docMk/>
            <pc:sldMk cId="0" sldId="273"/>
            <ac:spMk id="51" creationId="{00000000-0000-0000-0000-000000000000}"/>
          </ac:spMkLst>
        </pc:spChg>
        <pc:spChg chg="mod">
          <ac:chgData name="Cindy Allen" userId="87b7328c424b2ad5" providerId="LiveId" clId="{61F068CE-9568-48E6-ACDB-30EC45792501}" dt="2026-05-02T21:49:56.333" v="737" actId="1076"/>
          <ac:spMkLst>
            <pc:docMk/>
            <pc:sldMk cId="0" sldId="273"/>
            <ac:spMk id="54" creationId="{00000000-0000-0000-0000-000000000000}"/>
          </ac:spMkLst>
        </pc:spChg>
        <pc:spChg chg="mod">
          <ac:chgData name="Cindy Allen" userId="87b7328c424b2ad5" providerId="LiveId" clId="{61F068CE-9568-48E6-ACDB-30EC45792501}" dt="2026-05-02T21:39:47.326" v="723" actId="1076"/>
          <ac:spMkLst>
            <pc:docMk/>
            <pc:sldMk cId="0" sldId="273"/>
            <ac:spMk id="57" creationId="{00000000-0000-0000-0000-000000000000}"/>
          </ac:spMkLst>
        </pc:spChg>
        <pc:spChg chg="mod">
          <ac:chgData name="Cindy Allen" userId="87b7328c424b2ad5" providerId="LiveId" clId="{61F068CE-9568-48E6-ACDB-30EC45792501}" dt="2026-05-02T22:53:04.737" v="1002" actId="14100"/>
          <ac:spMkLst>
            <pc:docMk/>
            <pc:sldMk cId="0" sldId="273"/>
            <ac:spMk id="60" creationId="{00000000-0000-0000-0000-000000000000}"/>
          </ac:spMkLst>
        </pc:spChg>
        <pc:spChg chg="mod">
          <ac:chgData name="Cindy Allen" userId="87b7328c424b2ad5" providerId="LiveId" clId="{61F068CE-9568-48E6-ACDB-30EC45792501}" dt="2026-05-02T21:36:29.557" v="713" actId="688"/>
          <ac:spMkLst>
            <pc:docMk/>
            <pc:sldMk cId="0" sldId="273"/>
            <ac:spMk id="62" creationId="{00000000-0000-0000-0000-000000000000}"/>
          </ac:spMkLst>
        </pc:spChg>
        <pc:spChg chg="mod">
          <ac:chgData name="Cindy Allen" userId="87b7328c424b2ad5" providerId="LiveId" clId="{61F068CE-9568-48E6-ACDB-30EC45792501}" dt="2026-05-02T22:24:27.439" v="771" actId="14100"/>
          <ac:spMkLst>
            <pc:docMk/>
            <pc:sldMk cId="0" sldId="273"/>
            <ac:spMk id="68" creationId="{00000000-0000-0000-0000-000000000000}"/>
          </ac:spMkLst>
        </pc:spChg>
        <pc:spChg chg="mod">
          <ac:chgData name="Cindy Allen" userId="87b7328c424b2ad5" providerId="LiveId" clId="{61F068CE-9568-48E6-ACDB-30EC45792501}" dt="2026-05-02T22:24:26.223" v="769" actId="14100"/>
          <ac:spMkLst>
            <pc:docMk/>
            <pc:sldMk cId="0" sldId="273"/>
            <ac:spMk id="70" creationId="{00000000-0000-0000-0000-000000000000}"/>
          </ac:spMkLst>
        </pc:spChg>
        <pc:spChg chg="mod">
          <ac:chgData name="Cindy Allen" userId="87b7328c424b2ad5" providerId="LiveId" clId="{61F068CE-9568-48E6-ACDB-30EC45792501}" dt="2026-05-02T21:33:22.166" v="702" actId="1076"/>
          <ac:spMkLst>
            <pc:docMk/>
            <pc:sldMk cId="0" sldId="273"/>
            <ac:spMk id="80" creationId="{00000000-0000-0000-0000-000000000000}"/>
          </ac:spMkLst>
        </pc:spChg>
        <pc:spChg chg="mod">
          <ac:chgData name="Cindy Allen" userId="87b7328c424b2ad5" providerId="LiveId" clId="{61F068CE-9568-48E6-ACDB-30EC45792501}" dt="2026-05-02T21:33:30.275" v="704" actId="1076"/>
          <ac:spMkLst>
            <pc:docMk/>
            <pc:sldMk cId="0" sldId="273"/>
            <ac:spMk id="81" creationId="{00000000-0000-0000-0000-000000000000}"/>
          </ac:spMkLst>
        </pc:spChg>
        <pc:spChg chg="mod">
          <ac:chgData name="Cindy Allen" userId="87b7328c424b2ad5" providerId="LiveId" clId="{61F068CE-9568-48E6-ACDB-30EC45792501}" dt="2026-05-02T21:33:38.582" v="707" actId="1076"/>
          <ac:spMkLst>
            <pc:docMk/>
            <pc:sldMk cId="0" sldId="273"/>
            <ac:spMk id="82" creationId="{00000000-0000-0000-0000-000000000000}"/>
          </ac:spMkLst>
        </pc:spChg>
        <pc:spChg chg="mod">
          <ac:chgData name="Cindy Allen" userId="87b7328c424b2ad5" providerId="LiveId" clId="{61F068CE-9568-48E6-ACDB-30EC45792501}" dt="2026-05-02T21:33:33.592" v="705" actId="1076"/>
          <ac:spMkLst>
            <pc:docMk/>
            <pc:sldMk cId="0" sldId="273"/>
            <ac:spMk id="83" creationId="{00000000-0000-0000-0000-000000000000}"/>
          </ac:spMkLst>
        </pc:spChg>
        <pc:spChg chg="mod">
          <ac:chgData name="Cindy Allen" userId="87b7328c424b2ad5" providerId="LiveId" clId="{61F068CE-9568-48E6-ACDB-30EC45792501}" dt="2026-05-02T22:52:53.750" v="1000" actId="1076"/>
          <ac:spMkLst>
            <pc:docMk/>
            <pc:sldMk cId="0" sldId="273"/>
            <ac:spMk id="85" creationId="{00000000-0000-0000-0000-000000000000}"/>
          </ac:spMkLst>
        </pc:spChg>
        <pc:spChg chg="mod">
          <ac:chgData name="Cindy Allen" userId="87b7328c424b2ad5" providerId="LiveId" clId="{61F068CE-9568-48E6-ACDB-30EC45792501}" dt="2026-05-02T21:40:13.421" v="724" actId="1076"/>
          <ac:spMkLst>
            <pc:docMk/>
            <pc:sldMk cId="0" sldId="273"/>
            <ac:spMk id="89" creationId="{00000000-0000-0000-0000-000000000000}"/>
          </ac:spMkLst>
        </pc:spChg>
        <pc:spChg chg="mod">
          <ac:chgData name="Cindy Allen" userId="87b7328c424b2ad5" providerId="LiveId" clId="{61F068CE-9568-48E6-ACDB-30EC45792501}" dt="2026-05-02T22:52:59.325" v="1001" actId="1076"/>
          <ac:spMkLst>
            <pc:docMk/>
            <pc:sldMk cId="0" sldId="273"/>
            <ac:spMk id="90" creationId="{00000000-0000-0000-0000-000000000000}"/>
          </ac:spMkLst>
        </pc:spChg>
        <pc:spChg chg="mod">
          <ac:chgData name="Cindy Allen" userId="87b7328c424b2ad5" providerId="LiveId" clId="{61F068CE-9568-48E6-ACDB-30EC45792501}" dt="2026-05-02T23:04:21.694" v="1064" actId="1076"/>
          <ac:spMkLst>
            <pc:docMk/>
            <pc:sldMk cId="0" sldId="273"/>
            <ac:spMk id="96" creationId="{00000000-0000-0000-0000-000000000000}"/>
          </ac:spMkLst>
        </pc:spChg>
        <pc:spChg chg="mod">
          <ac:chgData name="Cindy Allen" userId="87b7328c424b2ad5" providerId="LiveId" clId="{61F068CE-9568-48E6-ACDB-30EC45792501}" dt="2026-05-02T23:04:11.865" v="1061" actId="14100"/>
          <ac:spMkLst>
            <pc:docMk/>
            <pc:sldMk cId="0" sldId="273"/>
            <ac:spMk id="97" creationId="{00000000-0000-0000-0000-000000000000}"/>
          </ac:spMkLst>
        </pc:spChg>
        <pc:spChg chg="mod">
          <ac:chgData name="Cindy Allen" userId="87b7328c424b2ad5" providerId="LiveId" clId="{61F068CE-9568-48E6-ACDB-30EC45792501}" dt="2026-05-02T21:46:58.425" v="725" actId="26606"/>
          <ac:spMkLst>
            <pc:docMk/>
            <pc:sldMk cId="0" sldId="273"/>
            <ac:spMk id="98" creationId="{00000000-0000-0000-0000-000000000000}"/>
          </ac:spMkLst>
        </pc:spChg>
        <pc:spChg chg="mod">
          <ac:chgData name="Cindy Allen" userId="87b7328c424b2ad5" providerId="LiveId" clId="{61F068CE-9568-48E6-ACDB-30EC45792501}" dt="2026-05-02T21:46:58.425" v="725" actId="26606"/>
          <ac:spMkLst>
            <pc:docMk/>
            <pc:sldMk cId="0" sldId="273"/>
            <ac:spMk id="99" creationId="{00000000-0000-0000-0000-000000000000}"/>
          </ac:spMkLst>
        </pc:spChg>
        <pc:spChg chg="mod">
          <ac:chgData name="Cindy Allen" userId="87b7328c424b2ad5" providerId="LiveId" clId="{61F068CE-9568-48E6-ACDB-30EC45792501}" dt="2026-05-02T21:46:58.425" v="725" actId="26606"/>
          <ac:spMkLst>
            <pc:docMk/>
            <pc:sldMk cId="0" sldId="273"/>
            <ac:spMk id="100" creationId="{00000000-0000-0000-0000-000000000000}"/>
          </ac:spMkLst>
        </pc:spChg>
        <pc:spChg chg="mod">
          <ac:chgData name="Cindy Allen" userId="87b7328c424b2ad5" providerId="LiveId" clId="{61F068CE-9568-48E6-ACDB-30EC45792501}" dt="2026-05-02T23:03:28.845" v="1038" actId="1076"/>
          <ac:spMkLst>
            <pc:docMk/>
            <pc:sldMk cId="0" sldId="273"/>
            <ac:spMk id="104" creationId="{00000000-0000-0000-0000-000000000000}"/>
          </ac:spMkLst>
        </pc:spChg>
        <pc:spChg chg="mod">
          <ac:chgData name="Cindy Allen" userId="87b7328c424b2ad5" providerId="LiveId" clId="{61F068CE-9568-48E6-ACDB-30EC45792501}" dt="2026-05-02T23:03:39.335" v="1040" actId="1076"/>
          <ac:spMkLst>
            <pc:docMk/>
            <pc:sldMk cId="0" sldId="273"/>
            <ac:spMk id="105" creationId="{00000000-0000-0000-0000-000000000000}"/>
          </ac:spMkLst>
        </pc:spChg>
        <pc:spChg chg="add mod">
          <ac:chgData name="Cindy Allen" userId="87b7328c424b2ad5" providerId="LiveId" clId="{61F068CE-9568-48E6-ACDB-30EC45792501}" dt="2026-05-02T23:04:47.666" v="1066" actId="1076"/>
          <ac:spMkLst>
            <pc:docMk/>
            <pc:sldMk cId="0" sldId="273"/>
            <ac:spMk id="201" creationId="{00000000-0000-0000-0000-000000000000}"/>
          </ac:spMkLst>
        </pc:spChg>
        <pc:spChg chg="add mod">
          <ac:chgData name="Cindy Allen" userId="87b7328c424b2ad5" providerId="LiveId" clId="{61F068CE-9568-48E6-ACDB-30EC45792501}" dt="2026-05-02T21:53:59.709" v="751" actId="1076"/>
          <ac:spMkLst>
            <pc:docMk/>
            <pc:sldMk cId="0" sldId="273"/>
            <ac:spMk id="202" creationId="{00000000-0000-0000-0000-000000000000}"/>
          </ac:spMkLst>
        </pc:spChg>
        <pc:spChg chg="add">
          <ac:chgData name="Cindy Allen" userId="87b7328c424b2ad5" providerId="LiveId" clId="{61F068CE-9568-48E6-ACDB-30EC45792501}" dt="2026-05-02T21:31:00.043" v="696" actId="26606"/>
          <ac:spMkLst>
            <pc:docMk/>
            <pc:sldMk cId="0" sldId="273"/>
            <ac:spMk id="204" creationId="{00000000-0000-0000-0000-000000000000}"/>
          </ac:spMkLst>
        </pc:spChg>
        <pc:spChg chg="add mod">
          <ac:chgData name="Cindy Allen" userId="87b7328c424b2ad5" providerId="LiveId" clId="{61F068CE-9568-48E6-ACDB-30EC45792501}" dt="2026-05-02T21:46:58.425" v="725" actId="26606"/>
          <ac:spMkLst>
            <pc:docMk/>
            <pc:sldMk cId="0" sldId="273"/>
            <ac:spMk id="205" creationId="{00000000-0000-0000-0000-000000000000}"/>
          </ac:spMkLst>
        </pc:spChg>
        <pc:spChg chg="add mod">
          <ac:chgData name="Cindy Allen" userId="87b7328c424b2ad5" providerId="LiveId" clId="{61F068CE-9568-48E6-ACDB-30EC45792501}" dt="2026-05-02T23:03:04.847" v="1034" actId="6549"/>
          <ac:spMkLst>
            <pc:docMk/>
            <pc:sldMk cId="0" sldId="273"/>
            <ac:spMk id="208" creationId="{00000000-0000-0000-0000-000000000000}"/>
          </ac:spMkLst>
        </pc:spChg>
        <pc:spChg chg="mod">
          <ac:chgData name="Cindy Allen" userId="87b7328c424b2ad5" providerId="LiveId" clId="{61F068CE-9568-48E6-ACDB-30EC45792501}" dt="2026-05-02T23:03:54.558" v="1056" actId="20577"/>
          <ac:spMkLst>
            <pc:docMk/>
            <pc:sldMk cId="0" sldId="273"/>
            <ac:spMk id="210" creationId="{00000000-0000-0000-0000-000000000000}"/>
          </ac:spMkLst>
        </pc:spChg>
        <pc:spChg chg="add">
          <ac:chgData name="Cindy Allen" userId="87b7328c424b2ad5" providerId="LiveId" clId="{61F068CE-9568-48E6-ACDB-30EC45792501}" dt="2026-05-02T21:46:58.425" v="725" actId="26606"/>
          <ac:spMkLst>
            <pc:docMk/>
            <pc:sldMk cId="0" sldId="273"/>
            <ac:spMk id="301" creationId="{00000000-0000-0000-0000-000000000000}"/>
          </ac:spMkLst>
        </pc:spChg>
        <pc:spChg chg="mod">
          <ac:chgData name="Cindy Allen" userId="87b7328c424b2ad5" providerId="LiveId" clId="{61F068CE-9568-48E6-ACDB-30EC45792501}" dt="2026-05-02T21:49:12.841" v="734" actId="1076"/>
          <ac:spMkLst>
            <pc:docMk/>
            <pc:sldMk cId="0" sldId="273"/>
            <ac:spMk id="303" creationId="{00000000-0000-0000-0000-000000000000}"/>
          </ac:spMkLst>
        </pc:spChg>
        <pc:spChg chg="mod">
          <ac:chgData name="Cindy Allen" userId="87b7328c424b2ad5" providerId="LiveId" clId="{61F068CE-9568-48E6-ACDB-30EC45792501}" dt="2026-05-02T22:53:09.943" v="1004" actId="14100"/>
          <ac:spMkLst>
            <pc:docMk/>
            <pc:sldMk cId="0" sldId="273"/>
            <ac:spMk id="304" creationId="{00000000-0000-0000-0000-000000000000}"/>
          </ac:spMkLst>
        </pc:spChg>
        <pc:spChg chg="mod">
          <ac:chgData name="Cindy Allen" userId="87b7328c424b2ad5" providerId="LiveId" clId="{61F068CE-9568-48E6-ACDB-30EC45792501}" dt="2026-05-02T21:54:11.665" v="753" actId="14100"/>
          <ac:spMkLst>
            <pc:docMk/>
            <pc:sldMk cId="0" sldId="273"/>
            <ac:spMk id="305" creationId="{00000000-0000-0000-0000-000000000000}"/>
          </ac:spMkLst>
        </pc:spChg>
        <pc:spChg chg="mod">
          <ac:chgData name="Cindy Allen" userId="87b7328c424b2ad5" providerId="LiveId" clId="{61F068CE-9568-48E6-ACDB-30EC45792501}" dt="2026-05-02T21:51:07.264" v="738" actId="1076"/>
          <ac:spMkLst>
            <pc:docMk/>
            <pc:sldMk cId="0" sldId="273"/>
            <ac:spMk id="306" creationId="{00000000-0000-0000-0000-000000000000}"/>
          </ac:spMkLst>
        </pc:spChg>
        <pc:spChg chg="add">
          <ac:chgData name="Cindy Allen" userId="87b7328c424b2ad5" providerId="LiveId" clId="{61F068CE-9568-48E6-ACDB-30EC45792501}" dt="2026-05-02T21:46:58.425" v="725" actId="26606"/>
          <ac:spMkLst>
            <pc:docMk/>
            <pc:sldMk cId="0" sldId="273"/>
            <ac:spMk id="308" creationId="{00000000-0000-0000-0000-000000000000}"/>
          </ac:spMkLst>
        </pc:spChg>
        <pc:picChg chg="add mod">
          <ac:chgData name="Cindy Allen" userId="87b7328c424b2ad5" providerId="LiveId" clId="{61F068CE-9568-48E6-ACDB-30EC45792501}" dt="2026-05-02T23:01:14.854" v="1019" actId="1076"/>
          <ac:picMkLst>
            <pc:docMk/>
            <pc:sldMk cId="0" sldId="273"/>
            <ac:picMk id="9" creationId="{5FA67500-4B52-D428-A717-FEB131D0B208}"/>
          </ac:picMkLst>
        </pc:picChg>
        <pc:picChg chg="add mod">
          <ac:chgData name="Cindy Allen" userId="87b7328c424b2ad5" providerId="LiveId" clId="{61F068CE-9568-48E6-ACDB-30EC45792501}" dt="2026-05-02T23:01:21.491" v="1020" actId="1076"/>
          <ac:picMkLst>
            <pc:docMk/>
            <pc:sldMk cId="0" sldId="273"/>
            <ac:picMk id="16" creationId="{12588D64-0428-E0F7-A853-F9684CBE6333}"/>
          </ac:picMkLst>
        </pc:picChg>
      </pc:sldChg>
      <pc:sldChg chg="modSp add mod">
        <pc:chgData name="Cindy Allen" userId="87b7328c424b2ad5" providerId="LiveId" clId="{61F068CE-9568-48E6-ACDB-30EC45792501}" dt="2026-05-18T20:54:16.070" v="1125" actId="26606"/>
        <pc:sldMkLst>
          <pc:docMk/>
          <pc:sldMk cId="0" sldId="274"/>
        </pc:sldMkLst>
        <pc:spChg chg="mod">
          <ac:chgData name="Cindy Allen" userId="87b7328c424b2ad5" providerId="LiveId" clId="{61F068CE-9568-48E6-ACDB-30EC45792501}" dt="2026-05-15T18:14:02.445" v="1115" actId="20577"/>
          <ac:spMkLst>
            <pc:docMk/>
            <pc:sldMk cId="0" sldId="274"/>
            <ac:spMk id="30" creationId="{00000000-0000-0000-0000-000000000000}"/>
          </ac:spMkLst>
        </pc:spChg>
        <pc:spChg chg="mod">
          <ac:chgData name="Cindy Allen" userId="87b7328c424b2ad5" providerId="LiveId" clId="{61F068CE-9568-48E6-ACDB-30EC45792501}" dt="2026-05-18T20:54:16.070" v="1125" actId="26606"/>
          <ac:spMkLst>
            <pc:docMk/>
            <pc:sldMk cId="0" sldId="274"/>
            <ac:spMk id="40" creationId="{00000000-0000-0000-0000-000000000000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5T23:23:21.24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0 24575,'6'0'0,"1"0"-8191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5T23:27:31.895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24575,'6'0'0,"1"0"-8191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5T23:47:40.127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5T23:47:41.680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5T23:47:41.89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6842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hyperlink" Target="https://www.winknews.com/news/lee/lee-county-parents-demand-safety-changes-at-sunshine-elementary-drop-off/article_8eae7cb1-f354-4c3d-bcf0-58655328f9a2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13" Type="http://schemas.openxmlformats.org/officeDocument/2006/relationships/image" Target="../media/image18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customXml" Target="../ink/ink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5" Type="http://schemas.openxmlformats.org/officeDocument/2006/relationships/customXml" Target="../ink/ink5.xml"/><Relationship Id="rId10" Type="http://schemas.openxmlformats.org/officeDocument/2006/relationships/customXml" Target="../ink/ink2.xml"/><Relationship Id="rId4" Type="http://schemas.openxmlformats.org/officeDocument/2006/relationships/image" Target="../media/image12.png"/><Relationship Id="rId9" Type="http://schemas.openxmlformats.org/officeDocument/2006/relationships/image" Target="../media/image16.png"/><Relationship Id="rId14" Type="http://schemas.openxmlformats.org/officeDocument/2006/relationships/customXml" Target="../ink/ink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agent/turn2/workspace/images/aerial-photograph-of-a-suburban-florida-residentia_2026-04-24T00-59-15_image_DAS_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286999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4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731520" y="1280160"/>
            <a:ext cx="106984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 kern="0" spc="4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SIDEWALK REQUEST</a:t>
            </a:r>
            <a:endParaRPr lang="en-US" sz="4400" dirty="0"/>
          </a:p>
        </p:txBody>
      </p:sp>
      <p:sp>
        <p:nvSpPr>
          <p:cNvPr id="5" name="Text 2"/>
          <p:cNvSpPr/>
          <p:nvPr/>
        </p:nvSpPr>
        <p:spPr>
          <a:xfrm>
            <a:off x="731520" y="2377440"/>
            <a:ext cx="10698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F0C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East Side of Sara Ave N  |  Between 5th St W &amp; 6</a:t>
            </a:r>
            <a:r>
              <a:rPr lang="en-US" sz="2200" baseline="30000" dirty="0">
                <a:solidFill>
                  <a:srgbClr val="F0C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</a:t>
            </a:r>
            <a:r>
              <a:rPr lang="en-US" sz="2200" dirty="0">
                <a:solidFill>
                  <a:srgbClr val="F0C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St W</a:t>
            </a:r>
            <a:endParaRPr lang="en-US" sz="2200" dirty="0"/>
          </a:p>
        </p:txBody>
      </p:sp>
      <p:sp>
        <p:nvSpPr>
          <p:cNvPr id="6" name="Shape 3"/>
          <p:cNvSpPr/>
          <p:nvPr/>
        </p:nvSpPr>
        <p:spPr>
          <a:xfrm>
            <a:off x="731520" y="3154680"/>
            <a:ext cx="2286000" cy="54864"/>
          </a:xfrm>
          <a:prstGeom prst="rect">
            <a:avLst/>
          </a:prstGeom>
          <a:solidFill>
            <a:srgbClr val="E856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731520" y="338328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Lehigh Acres, FL  |  Lee County BPAC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31520" y="393192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Presented to the Bicycle/Pedestrian Advisory Committee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10332720" y="5212080"/>
            <a:ext cx="1097280" cy="1097280"/>
          </a:xfrm>
          <a:prstGeom prst="ellipse">
            <a:avLst/>
          </a:prstGeom>
          <a:solidFill>
            <a:srgbClr val="2B7A78">
              <a:alpha val="8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1320" y="5440680"/>
            <a:ext cx="6400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HazardousWalking">
    <p:bg>
      <p:bgPr>
        <a:solidFill>
          <a:srgbClr val="1B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tegory"/>
          <p:cNvSpPr/>
          <p:nvPr/>
        </p:nvSpPr>
        <p:spPr>
          <a:xfrm>
            <a:off x="731520" y="228600"/>
            <a:ext cx="10698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>
                <a:solidFill>
                  <a:srgbClr val="5EEAD4"/>
                </a:solidFill>
                <a:latin typeface="Calibri" pitchFamily="34" charset="0"/>
              </a:rPr>
              <a:t>STATE LAW • FLORIDA STATUTE</a:t>
            </a:r>
          </a:p>
        </p:txBody>
      </p:sp>
      <p:sp>
        <p:nvSpPr>
          <p:cNvPr id="3" name="Title"/>
          <p:cNvSpPr/>
          <p:nvPr/>
        </p:nvSpPr>
        <p:spPr>
          <a:xfrm>
            <a:off x="731520" y="548640"/>
            <a:ext cx="10698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>
                <a:solidFill>
                  <a:srgbClr val="FFFFFF"/>
                </a:solidFill>
                <a:latin typeface="Georgia" pitchFamily="34" charset="0"/>
              </a:rPr>
              <a:t>F.S. § 1006.23 — Hazardous Walking Conditions</a:t>
            </a:r>
          </a:p>
        </p:txBody>
      </p:sp>
      <p:sp>
        <p:nvSpPr>
          <p:cNvPr id="4" name="Definition"/>
          <p:cNvSpPr/>
          <p:nvPr/>
        </p:nvSpPr>
        <p:spPr>
          <a:xfrm>
            <a:off x="731520" y="1097280"/>
            <a:ext cx="10698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i="1">
                <a:solidFill>
                  <a:srgbClr val="CBD5E1"/>
                </a:solidFill>
                <a:latin typeface="Calibri" pitchFamily="34" charset="0"/>
              </a:rPr>
              <a:t>Applies to all public elementary school students through grade 6. District school boards must provide transportation when hazardous conditions exist.</a:t>
            </a:r>
          </a:p>
        </p:txBody>
      </p:sp>
      <p:sp>
        <p:nvSpPr>
          <p:cNvPr id="5" name="ParallelBox"/>
          <p:cNvSpPr/>
          <p:nvPr/>
        </p:nvSpPr>
        <p:spPr>
          <a:xfrm>
            <a:off x="731520" y="1600200"/>
            <a:ext cx="5212080" cy="2743200"/>
          </a:xfrm>
          <a:prstGeom prst="roundRect">
            <a:avLst>
              <a:gd name="adj" fmla="val 3500"/>
            </a:avLst>
          </a:prstGeom>
          <a:solidFill>
            <a:srgbClr val="1A3350">
              <a:alpha val="70000"/>
            </a:srgbClr>
          </a:solidFill>
          <a:ln w="12700">
            <a:solidFill>
              <a:srgbClr val="5EEAD4">
                <a:alpha val="40000"/>
              </a:srgbClr>
            </a:solidFill>
          </a:ln>
        </p:spPr>
        <p:txBody>
          <a:bodyPr wrap="square" lIns="182880" tIns="137160" rIns="182880" bIns="91440" anchor="t"/>
          <a:lstStyle/>
          <a:p>
            <a:pPr marL="0" indent="0" algn="l">
              <a:spcAft>
                <a:spcPts val="600"/>
              </a:spcAft>
              <a:buNone/>
            </a:pPr>
            <a:r>
              <a:rPr lang="en-US" sz="1600" b="1">
                <a:solidFill>
                  <a:srgbClr val="E8562A"/>
                </a:solidFill>
                <a:latin typeface="Georgia" pitchFamily="34" charset="0"/>
              </a:rPr>
              <a:t>Walkways Parallel to Road</a:t>
            </a:r>
          </a:p>
          <a:p>
            <a:pPr marL="228600" indent="-228600" algn="l">
              <a:spcAft>
                <a:spcPts val="400"/>
              </a:spcAft>
              <a:buFont typeface="Arial" pitchFamily="34" charset="0"/>
              <a:buChar char="►"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</a:rPr>
              <a:t>Minimum 4-foot walking area</a:t>
            </a:r>
            <a:r>
              <a:rPr lang="en-US" sz="1200">
                <a:solidFill>
                  <a:srgbClr val="CBD5E1"/>
                </a:solidFill>
                <a:latin typeface="Calibri" pitchFamily="34" charset="0"/>
              </a:rPr>
              <a:t> adjacent to road required, so students do not walk on the road surface</a:t>
            </a:r>
          </a:p>
          <a:p>
            <a:pPr marL="228600" indent="-228600" algn="l">
              <a:spcAft>
                <a:spcPts val="400"/>
              </a:spcAft>
              <a:buFont typeface="Arial" pitchFamily="34" charset="0"/>
              <a:buChar char="►"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</a:rPr>
              <a:t>55 mph roads:</a:t>
            </a:r>
            <a:r>
              <a:rPr lang="en-US" sz="1200">
                <a:solidFill>
                  <a:srgbClr val="CBD5E1"/>
                </a:solidFill>
                <a:latin typeface="Calibri" pitchFamily="34" charset="0"/>
              </a:rPr>
              <a:t> Walking area must be set back at least 3 feet from the road edge</a:t>
            </a:r>
          </a:p>
          <a:p>
            <a:pPr marL="0" indent="0" algn="l">
              <a:spcBef>
                <a:spcPts val="400"/>
              </a:spcBef>
              <a:buNone/>
            </a:pPr>
            <a:r>
              <a:rPr lang="en-US" sz="1100" i="1">
                <a:solidFill>
                  <a:srgbClr val="94A3B8"/>
                </a:solidFill>
                <a:latin typeface="Calibri" pitchFamily="34" charset="0"/>
              </a:rPr>
              <a:t>Exceptions: residential areas with little transient traffic, roads under 180 vehicles/hr per direction, or residential roads posted 30 mph or less.</a:t>
            </a:r>
          </a:p>
        </p:txBody>
      </p:sp>
      <p:sp>
        <p:nvSpPr>
          <p:cNvPr id="6" name="PerpendicularBox"/>
          <p:cNvSpPr/>
          <p:nvPr/>
        </p:nvSpPr>
        <p:spPr>
          <a:xfrm>
            <a:off x="6217920" y="1600200"/>
            <a:ext cx="5212080" cy="2743200"/>
          </a:xfrm>
          <a:prstGeom prst="roundRect">
            <a:avLst>
              <a:gd name="adj" fmla="val 3500"/>
            </a:avLst>
          </a:prstGeom>
          <a:solidFill>
            <a:srgbClr val="1A3350">
              <a:alpha val="70000"/>
            </a:srgbClr>
          </a:solidFill>
          <a:ln w="12700">
            <a:solidFill>
              <a:srgbClr val="5EEAD4">
                <a:alpha val="40000"/>
              </a:srgbClr>
            </a:solidFill>
          </a:ln>
        </p:spPr>
        <p:txBody>
          <a:bodyPr wrap="square" lIns="182880" tIns="137160" rIns="182880" bIns="91440" anchor="t"/>
          <a:lstStyle/>
          <a:p>
            <a:pPr marL="0" indent="0" algn="l">
              <a:spcAft>
                <a:spcPts val="600"/>
              </a:spcAft>
              <a:buNone/>
            </a:pPr>
            <a:r>
              <a:rPr lang="en-US" sz="1600" b="1">
                <a:solidFill>
                  <a:srgbClr val="E8562A"/>
                </a:solidFill>
                <a:latin typeface="Georgia" pitchFamily="34" charset="0"/>
              </a:rPr>
              <a:t>Walkways Perpendicular to Road</a:t>
            </a:r>
          </a:p>
          <a:p>
            <a:pPr marL="228600" indent="-228600" algn="l">
              <a:spcAft>
                <a:spcPts val="400"/>
              </a:spcAft>
              <a:buFont typeface="Arial" pitchFamily="34" charset="0"/>
              <a:buChar char="►"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</a:rPr>
              <a:t>Uncontrolled crossings:</a:t>
            </a:r>
            <a:r>
              <a:rPr lang="en-US" sz="1200">
                <a:solidFill>
                  <a:srgbClr val="CBD5E1"/>
                </a:solidFill>
                <a:latin typeface="Calibri" pitchFamily="34" charset="0"/>
              </a:rPr>
              <a:t> Hazardous if traffic exceeds 360 vehicles/hr per direction with no crossing guard or traffic signal</a:t>
            </a:r>
          </a:p>
          <a:p>
            <a:pPr marL="228600" indent="-228600" algn="l">
              <a:spcAft>
                <a:spcPts val="400"/>
              </a:spcAft>
              <a:buFont typeface="Arial" pitchFamily="34" charset="0"/>
              <a:buChar char="►"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</a:rPr>
              <a:t>Controlled crossings:</a:t>
            </a:r>
            <a:r>
              <a:rPr lang="en-US" sz="1200">
                <a:solidFill>
                  <a:srgbClr val="CBD5E1"/>
                </a:solidFill>
                <a:latin typeface="Calibri" pitchFamily="34" charset="0"/>
              </a:rPr>
              <a:t> Hazardous if total traffic exceeds 4,000 vehicles/hr at stop-sign-controlled intersections without crossing guards</a:t>
            </a:r>
          </a:p>
          <a:p>
            <a:pPr marL="0" indent="0" algn="l">
              <a:spcBef>
                <a:spcPts val="400"/>
              </a:spcBef>
              <a:buNone/>
            </a:pPr>
            <a:r>
              <a:rPr lang="en-US" sz="1100" i="1">
                <a:solidFill>
                  <a:srgbClr val="94A3B8"/>
                </a:solidFill>
                <a:latin typeface="Calibri" pitchFamily="34" charset="0"/>
              </a:rPr>
              <a:t>Traffic volume determined by the most current traffic engineering study conducted by a state or local governmental agency.</a:t>
            </a:r>
          </a:p>
        </p:txBody>
      </p:sp>
      <p:sp>
        <p:nvSpPr>
          <p:cNvPr id="7" name="ObligationBox"/>
          <p:cNvSpPr/>
          <p:nvPr/>
        </p:nvSpPr>
        <p:spPr>
          <a:xfrm>
            <a:off x="731520" y="4526280"/>
            <a:ext cx="10698480" cy="1188720"/>
          </a:xfrm>
          <a:prstGeom prst="roundRect">
            <a:avLst>
              <a:gd name="adj" fmla="val 5000"/>
            </a:avLst>
          </a:prstGeom>
          <a:solidFill>
            <a:srgbClr val="234876"/>
          </a:solidFill>
          <a:ln w="12700">
            <a:solidFill>
              <a:srgbClr val="E8562A">
                <a:alpha val="60000"/>
              </a:srgbClr>
            </a:solidFill>
          </a:ln>
          <a:effectLst>
            <a:outerShdw blurRad="127000" dist="38100" dir="8100000" algn="bl" rotWithShape="0">
              <a:srgbClr val="000000">
                <a:alpha val="20000"/>
              </a:srgbClr>
            </a:outerShdw>
          </a:effectLst>
        </p:spPr>
        <p:txBody>
          <a:bodyPr wrap="square" lIns="182880" tIns="109728" rIns="182880" bIns="91440" anchor="ctr"/>
          <a:lstStyle/>
          <a:p>
            <a:pPr marL="0" indent="0" algn="l">
              <a:spcAft>
                <a:spcPts val="300"/>
              </a:spcAft>
              <a:buNone/>
            </a:pPr>
            <a:r>
              <a:rPr lang="en-US" sz="1500" b="1">
                <a:solidFill>
                  <a:srgbClr val="E8562A"/>
                </a:solidFill>
                <a:latin typeface="Georgia" pitchFamily="34" charset="0"/>
              </a:rPr>
              <a:t>Government Obligation</a:t>
            </a:r>
          </a:p>
          <a:p>
            <a:pPr marL="0" indent="0" algn="l">
              <a:spcAft>
                <a:spcPts val="200"/>
              </a:spcAft>
              <a:buNone/>
            </a:pPr>
            <a:r>
              <a:rPr lang="en-US" sz="1200">
                <a:solidFill>
                  <a:srgbClr val="CBD5E1"/>
                </a:solidFill>
                <a:latin typeface="Calibri" pitchFamily="34" charset="0"/>
              </a:rPr>
              <a:t>Upon determination of a hazardous condition, the governmental entity with jurisdiction must respond with a correction plan and projected completion date. State transportation funds are allocated for student busing until the hazard is corrected.</a:t>
            </a:r>
          </a:p>
        </p:txBody>
      </p:sp>
      <p:sp>
        <p:nvSpPr>
          <p:cNvPr id="8" name="SB650"/>
          <p:cNvSpPr/>
          <p:nvPr/>
        </p:nvSpPr>
        <p:spPr>
          <a:xfrm>
            <a:off x="731520" y="5898516"/>
            <a:ext cx="10698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spcAft>
                <a:spcPts val="200"/>
              </a:spcAft>
              <a:buNone/>
            </a:pPr>
            <a:r>
              <a:rPr lang="en-US" sz="1200" b="1">
                <a:solidFill>
                  <a:srgbClr val="5EEAD4"/>
                </a:solidFill>
                <a:latin typeface="Calibri" pitchFamily="34" charset="0"/>
              </a:rPr>
              <a:t>2025 Legislative Update — CS for CS for SB 650</a:t>
            </a:r>
          </a:p>
          <a:p>
            <a:pPr marL="0" indent="0" algn="l">
              <a:buNone/>
            </a:pPr>
            <a:r>
              <a:rPr lang="en-US" sz="1100">
                <a:solidFill>
                  <a:srgbClr val="94A3B8"/>
                </a:solidFill>
                <a:latin typeface="Calibri" pitchFamily="34" charset="0"/>
              </a:rPr>
              <a:t>Sponsored by Senators Leek and Rouson. Revises the criteria determining hazardous walking conditions for public school students. Referred through the Committee on Transportation and the Appropriations Committee on Pre-K – 12 Education.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97280" y="36576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300">
                <a:solidFill>
                  <a:srgbClr val="2B7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COST OF ACTION VS. INACTION</a:t>
            </a:r>
            <a:endParaRPr lang="en-US" sz="1400"/>
          </a:p>
        </p:txBody>
      </p:sp>
      <p:sp>
        <p:nvSpPr>
          <p:cNvPr id="3" name="Text 1"/>
          <p:cNvSpPr/>
          <p:nvPr/>
        </p:nvSpPr>
        <p:spPr>
          <a:xfrm>
            <a:off x="1097280" y="731520"/>
            <a:ext cx="10698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Sidewalk Costs Far Less Than a Single Tragedy</a:t>
            </a:r>
            <a:endParaRPr lang="en-US" sz="2800"/>
          </a:p>
        </p:txBody>
      </p:sp>
      <p:sp>
        <p:nvSpPr>
          <p:cNvPr id="4" name="Shape 2"/>
          <p:cNvSpPr/>
          <p:nvPr/>
        </p:nvSpPr>
        <p:spPr>
          <a:xfrm>
            <a:off x="731520" y="1554480"/>
            <a:ext cx="5029200" cy="2560320"/>
          </a:xfrm>
          <a:prstGeom prst="rect">
            <a:avLst/>
          </a:prstGeom>
          <a:solidFill>
            <a:srgbClr val="F0FAF9"/>
          </a:solidFill>
          <a:ln/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31520" y="1554480"/>
            <a:ext cx="73152" cy="2560320"/>
          </a:xfrm>
          <a:prstGeom prst="rect">
            <a:avLst/>
          </a:prstGeom>
          <a:solidFill>
            <a:srgbClr val="2B7A7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05840" y="1645920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>
                <a:solidFill>
                  <a:srgbClr val="2B7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~$25,000</a:t>
            </a:r>
            <a:endParaRPr lang="en-US" sz="4400"/>
          </a:p>
        </p:txBody>
      </p:sp>
      <p:sp>
        <p:nvSpPr>
          <p:cNvPr id="7" name="Text 5"/>
          <p:cNvSpPr/>
          <p:nvPr/>
        </p:nvSpPr>
        <p:spPr>
          <a:xfrm>
            <a:off x="1005840" y="228600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Estimated Cost of One Block of Sidewalk</a:t>
            </a:r>
            <a:endParaRPr lang="en-US" sz="1800"/>
          </a:p>
        </p:txBody>
      </p:sp>
      <p:sp>
        <p:nvSpPr>
          <p:cNvPr id="8" name="Text 6"/>
          <p:cNvSpPr/>
          <p:nvPr/>
        </p:nvSpPr>
        <p:spPr>
          <a:xfrm>
            <a:off x="1005840" y="2697480"/>
            <a:ext cx="45720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450"/>
              </a:spcAft>
              <a:buNone/>
            </a:pPr>
            <a:r>
              <a:rPr lang="en-US" sz="120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5-foot concrete sidewalk on Sara Ave N between 5th &amp; 6th Street is approximately 2,500 sq ft at $6–$12/sq ft (Florida avg.).</a:t>
            </a:r>
            <a:endParaRPr lang="en-US" sz="1200"/>
          </a:p>
          <a:p>
            <a:pPr marL="0" indent="0" algn="l">
              <a:buNone/>
            </a:pPr>
            <a:r>
              <a:rPr lang="en-US" sz="1200" i="1">
                <a:solidFill>
                  <a:srgbClr val="2B7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one-time investment that protects 1,390 students every school day for decades.</a:t>
            </a:r>
          </a:p>
          <a:p>
            <a:pPr marL="0" indent="0" algn="l">
              <a:spcBef>
                <a:spcPts val="600"/>
              </a:spcBef>
              <a:buNone/>
            </a:pPr>
            <a:r>
              <a:rPr lang="en-US" sz="1400" b="1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Cost per student protected: under $20 annually over lifespan</a:t>
            </a:r>
            <a:endParaRPr lang="en-US" sz="1400"/>
          </a:p>
        </p:txBody>
      </p:sp>
      <p:sp>
        <p:nvSpPr>
          <p:cNvPr id="30" name="Text VS"/>
          <p:cNvSpPr/>
          <p:nvPr/>
        </p:nvSpPr>
        <p:spPr>
          <a:xfrm>
            <a:off x="5669280" y="2377440"/>
            <a:ext cx="822960" cy="548640"/>
          </a:xfrm>
          <a:prstGeom prst="ellipse">
            <a:avLst/>
          </a:prstGeom>
          <a:solidFill>
            <a:srgbClr val="1B3A5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vs.</a:t>
            </a:r>
            <a:endParaRPr lang="en-US" sz="1800"/>
          </a:p>
        </p:txBody>
      </p:sp>
      <p:sp>
        <p:nvSpPr>
          <p:cNvPr id="9" name="Shape 7"/>
          <p:cNvSpPr/>
          <p:nvPr/>
        </p:nvSpPr>
        <p:spPr>
          <a:xfrm>
            <a:off x="6400800" y="1554480"/>
            <a:ext cx="5029200" cy="2560320"/>
          </a:xfrm>
          <a:prstGeom prst="rect">
            <a:avLst/>
          </a:prstGeom>
          <a:solidFill>
            <a:srgbClr val="FEF2F2"/>
          </a:solidFill>
          <a:ln/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6400800" y="1554480"/>
            <a:ext cx="73152" cy="2560320"/>
          </a:xfrm>
          <a:prstGeom prst="rect">
            <a:avLst/>
          </a:prstGeom>
          <a:solidFill>
            <a:srgbClr val="E856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675120" y="1645920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>
                <a:solidFill>
                  <a:srgbClr val="E856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$12.5M+</a:t>
            </a:r>
            <a:endParaRPr lang="en-US" sz="4400"/>
          </a:p>
        </p:txBody>
      </p:sp>
      <p:sp>
        <p:nvSpPr>
          <p:cNvPr id="12" name="Text 10"/>
          <p:cNvSpPr/>
          <p:nvPr/>
        </p:nvSpPr>
        <p:spPr>
          <a:xfrm>
            <a:off x="6675120" y="228600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Federal Value of a Single Life Lost</a:t>
            </a:r>
            <a:endParaRPr lang="en-US" sz="1800"/>
          </a:p>
        </p:txBody>
      </p:sp>
      <p:sp>
        <p:nvSpPr>
          <p:cNvPr id="13" name="Text 11"/>
          <p:cNvSpPr/>
          <p:nvPr/>
        </p:nvSpPr>
        <p:spPr>
          <a:xfrm>
            <a:off x="6675120" y="2697480"/>
            <a:ext cx="45720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450"/>
              </a:spcAft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U.S. DOT values a statistical life at $12.5 million — not including emergency response, legal costs, or the immeasurable grief to a family and community. </a:t>
            </a:r>
          </a:p>
          <a:p>
            <a:pPr marL="0" indent="0" algn="l">
              <a:spcBef>
                <a:spcPts val="400"/>
              </a:spcBef>
              <a:buNone/>
            </a:pPr>
            <a:r>
              <a:rPr lang="en-US" sz="1400" b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Cost per student protected: under $20 annually over lifespan</a:t>
            </a:r>
          </a:p>
          <a:p>
            <a:pPr marL="0" indent="0" algn="l">
              <a:spcAft>
                <a:spcPts val="450"/>
              </a:spcAft>
              <a:buNone/>
            </a:pPr>
            <a:r>
              <a:rPr lang="en-US" sz="1200" i="1" dirty="0">
                <a:solidFill>
                  <a:srgbClr val="E856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dollar figure can capture the true cost of losing a child.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731520" y="4480560"/>
            <a:ext cx="10698480" cy="1920240"/>
          </a:xfrm>
          <a:prstGeom prst="rect">
            <a:avLst/>
          </a:prstGeom>
          <a:solidFill>
            <a:srgbClr val="1B3A5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1097280" y="461772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If the Community Helped Fund a Portion?</a:t>
            </a:r>
            <a:endParaRPr lang="en-US" sz="2000"/>
          </a:p>
        </p:txBody>
      </p:sp>
      <p:sp>
        <p:nvSpPr>
          <p:cNvPr id="16" name="Text 14"/>
          <p:cNvSpPr/>
          <p:nvPr/>
        </p:nvSpPr>
        <p:spPr>
          <a:xfrm>
            <a:off x="1097280" y="5120640"/>
            <a:ext cx="10058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450"/>
              </a:spcAft>
              <a:buNone/>
            </a:pPr>
            <a:r>
              <a:rPr lang="en-US" sz="130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raising a percentage of the cost would accelerate approval, the community is ready to explore that conversation. Whether through local fundraising, PTA contributions, business sponsorships, or matching grants — families are willing to invest in their children’s safety.</a:t>
            </a:r>
            <a:endParaRPr lang="en-US" sz="1300"/>
          </a:p>
          <a:p>
            <a:pPr marL="0" indent="0" algn="l">
              <a:buNone/>
            </a:pPr>
            <a:r>
              <a:rPr lang="en-US" sz="1400" b="1" i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would it take to move this project forward faster?</a:t>
            </a:r>
            <a:endParaRPr lang="en-US" sz="1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"/>
          <p:cNvSpPr/>
          <p:nvPr/>
        </p:nvSpPr>
        <p:spPr>
          <a:xfrm>
            <a:off x="731520" y="228600"/>
            <a:ext cx="6858000" cy="3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300">
                <a:solidFill>
                  <a:srgbClr val="2B7A78"/>
                </a:solidFill>
                <a:latin typeface="Calibri" pitchFamily="34" charset="0"/>
              </a:rPr>
              <a:t>BPAC PRIORITY SCORING</a:t>
            </a:r>
          </a:p>
        </p:txBody>
      </p:sp>
      <p:sp>
        <p:nvSpPr>
          <p:cNvPr id="3" name="Title"/>
          <p:cNvSpPr/>
          <p:nvPr/>
        </p:nvSpPr>
        <p:spPr>
          <a:xfrm>
            <a:off x="731520" y="548600"/>
            <a:ext cx="10698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>
                <a:solidFill>
                  <a:srgbClr val="1E293B"/>
                </a:solidFill>
                <a:latin typeface="Georgia" pitchFamily="34" charset="0"/>
              </a:rPr>
              <a:t>Sara Ave N Sidewalk Qualifies Across Every Category</a:t>
            </a:r>
          </a:p>
        </p:txBody>
      </p:sp>
      <p:sp>
        <p:nvSpPr>
          <p:cNvPr id="100" name="HeaderBar"/>
          <p:cNvSpPr/>
          <p:nvPr/>
        </p:nvSpPr>
        <p:spPr>
          <a:xfrm>
            <a:off x="731520" y="1097280"/>
            <a:ext cx="10698480" cy="292100"/>
          </a:xfrm>
          <a:prstGeom prst="rect">
            <a:avLst/>
          </a:prstGeom>
          <a:solidFill>
            <a:srgbClr val="1B3A5C"/>
          </a:solidFill>
          <a:ln/>
        </p:spPr>
        <p:txBody>
          <a:bodyPr wrap="square" lIns="91440" tIns="0" rIns="91440" bIns="0" rtlCol="0" anchor="ctr"/>
          <a:lstStyle/>
          <a:p>
            <a:pPr marL="0" indent="0" algn="l">
              <a:buNone/>
            </a:pPr>
            <a:r>
              <a:rPr lang="en-US" sz="1100" b="1">
                <a:solidFill>
                  <a:srgbClr val="FFFFFF"/>
                </a:solidFill>
                <a:latin typeface="Calibri" pitchFamily="34" charset="0"/>
              </a:rPr>
              <a:t>CATEGORY</a:t>
            </a:r>
          </a:p>
        </p:txBody>
      </p:sp>
      <p:sp>
        <p:nvSpPr>
          <p:cNvPr id="101" name="HeaderCriteria"/>
          <p:cNvSpPr/>
          <p:nvPr/>
        </p:nvSpPr>
        <p:spPr>
          <a:xfrm>
            <a:off x="3474720" y="1097280"/>
            <a:ext cx="6400080" cy="292100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/>
          <a:lstStyle/>
          <a:p>
            <a:pPr marL="0" indent="0" algn="l">
              <a:buNone/>
            </a:pPr>
            <a:r>
              <a:rPr lang="en-US" sz="1100" b="1">
                <a:solidFill>
                  <a:srgbClr val="FFFFFF"/>
                </a:solidFill>
                <a:latin typeface="Calibri" pitchFamily="34" charset="0"/>
              </a:rPr>
              <a:t>OUR QUALIFICATION &amp; POINT BREAKDOWN</a:t>
            </a:r>
          </a:p>
        </p:txBody>
      </p:sp>
      <p:sp>
        <p:nvSpPr>
          <p:cNvPr id="102" name="HeaderPts"/>
          <p:cNvSpPr/>
          <p:nvPr/>
        </p:nvSpPr>
        <p:spPr>
          <a:xfrm>
            <a:off x="9874880" y="1097280"/>
            <a:ext cx="1555120" cy="292100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FFFFFF"/>
                </a:solidFill>
                <a:latin typeface="Calibri" pitchFamily="34" charset="0"/>
              </a:rPr>
              <a:t>POINTS</a:t>
            </a:r>
          </a:p>
        </p:txBody>
      </p:sp>
      <p:sp>
        <p:nvSpPr>
          <p:cNvPr id="10" name="Row1BG"/>
          <p:cNvSpPr/>
          <p:nvPr/>
        </p:nvSpPr>
        <p:spPr>
          <a:xfrm>
            <a:off x="731520" y="1389380"/>
            <a:ext cx="10698480" cy="292100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Row1Cat"/>
          <p:cNvSpPr/>
          <p:nvPr/>
        </p:nvSpPr>
        <p:spPr>
          <a:xfrm>
            <a:off x="731520" y="1389380"/>
            <a:ext cx="274320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000" b="1">
                <a:solidFill>
                  <a:srgbClr val="1E293B"/>
                </a:solidFill>
                <a:latin typeface="Calibri" pitchFamily="34" charset="0"/>
              </a:rPr>
              <a:t>Title I Elementary School</a:t>
            </a:r>
          </a:p>
        </p:txBody>
      </p:sp>
      <p:sp>
        <p:nvSpPr>
          <p:cNvPr id="12" name="Row1Detail"/>
          <p:cNvSpPr/>
          <p:nvPr/>
        </p:nvSpPr>
        <p:spPr>
          <a:xfrm>
            <a:off x="3474720" y="1389380"/>
            <a:ext cx="640008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000">
                <a:solidFill>
                  <a:srgbClr val="475569"/>
                </a:solidFill>
                <a:latin typeface="Calibri" pitchFamily="34" charset="0"/>
              </a:rPr>
              <a:t>Sunshine Elementary — </a:t>
            </a:r>
            <a:r>
              <a:rPr lang="en-US" sz="1000" b="1">
                <a:solidFill>
                  <a:srgbClr val="1B3A5C"/>
                </a:solidFill>
                <a:latin typeface="Calibri" pitchFamily="34" charset="0"/>
              </a:rPr>
              <a:t>Public school (10) + Elementary level (4)</a:t>
            </a:r>
          </a:p>
        </p:txBody>
      </p:sp>
      <p:sp>
        <p:nvSpPr>
          <p:cNvPr id="13" name="Row1Pts"/>
          <p:cNvSpPr/>
          <p:nvPr/>
        </p:nvSpPr>
        <p:spPr>
          <a:xfrm>
            <a:off x="9874880" y="1389380"/>
            <a:ext cx="1555120" cy="292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E8562A"/>
                </a:solidFill>
                <a:latin typeface="Georgia" pitchFamily="34" charset="0"/>
              </a:rPr>
              <a:t>14 pts</a:t>
            </a:r>
          </a:p>
        </p:txBody>
      </p:sp>
      <p:sp>
        <p:nvSpPr>
          <p:cNvPr id="20" name="Row2Cat"/>
          <p:cNvSpPr/>
          <p:nvPr/>
        </p:nvSpPr>
        <p:spPr>
          <a:xfrm>
            <a:off x="731520" y="1681480"/>
            <a:ext cx="274320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000" b="1">
                <a:solidFill>
                  <a:srgbClr val="1E293B"/>
                </a:solidFill>
                <a:latin typeface="Calibri" pitchFamily="34" charset="0"/>
              </a:rPr>
              <a:t>LeeTran Bus Route</a:t>
            </a:r>
          </a:p>
        </p:txBody>
      </p:sp>
      <p:sp>
        <p:nvSpPr>
          <p:cNvPr id="21" name="Row2Detail"/>
          <p:cNvSpPr/>
          <p:nvPr/>
        </p:nvSpPr>
        <p:spPr>
          <a:xfrm>
            <a:off x="3474720" y="1681480"/>
            <a:ext cx="640008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000">
                <a:solidFill>
                  <a:srgbClr val="475569"/>
                </a:solidFill>
                <a:latin typeface="Calibri" pitchFamily="34" charset="0"/>
              </a:rPr>
              <a:t>Public bus stop within one block — </a:t>
            </a:r>
            <a:r>
              <a:rPr lang="en-US" sz="1000" b="1">
                <a:solidFill>
                  <a:srgbClr val="1B3A5C"/>
                </a:solidFill>
                <a:latin typeface="Calibri" pitchFamily="34" charset="0"/>
              </a:rPr>
              <a:t>Transit route within ¼ mi (12)</a:t>
            </a:r>
          </a:p>
        </p:txBody>
      </p:sp>
      <p:sp>
        <p:nvSpPr>
          <p:cNvPr id="22" name="Row2Pts"/>
          <p:cNvSpPr/>
          <p:nvPr/>
        </p:nvSpPr>
        <p:spPr>
          <a:xfrm>
            <a:off x="9874880" y="1681480"/>
            <a:ext cx="1555120" cy="292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E8562A"/>
                </a:solidFill>
                <a:latin typeface="Georgia" pitchFamily="34" charset="0"/>
              </a:rPr>
              <a:t>12 pts</a:t>
            </a:r>
          </a:p>
        </p:txBody>
      </p:sp>
      <p:sp>
        <p:nvSpPr>
          <p:cNvPr id="23" name="Row3BG"/>
          <p:cNvSpPr/>
          <p:nvPr/>
        </p:nvSpPr>
        <p:spPr>
          <a:xfrm>
            <a:off x="731520" y="1973580"/>
            <a:ext cx="10698480" cy="292100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Row3Cat"/>
          <p:cNvSpPr/>
          <p:nvPr/>
        </p:nvSpPr>
        <p:spPr>
          <a:xfrm>
            <a:off x="731520" y="1973580"/>
            <a:ext cx="274320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000" b="1">
                <a:solidFill>
                  <a:srgbClr val="1E293B"/>
                </a:solidFill>
                <a:latin typeface="Calibri" pitchFamily="34" charset="0"/>
              </a:rPr>
              <a:t>Pedestrian Generators</a:t>
            </a:r>
          </a:p>
        </p:txBody>
      </p:sp>
      <p:sp>
        <p:nvSpPr>
          <p:cNvPr id="31" name="Row3Detail"/>
          <p:cNvSpPr/>
          <p:nvPr/>
        </p:nvSpPr>
        <p:spPr>
          <a:xfrm>
            <a:off x="3474720" y="1973580"/>
            <a:ext cx="640008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000" b="1">
                <a:solidFill>
                  <a:srgbClr val="1B3A5C"/>
                </a:solidFill>
                <a:latin typeface="Calibri" pitchFamily="34" charset="0"/>
              </a:rPr>
              <a:t>Medical (1) + Restaurant (1) + School bus stops ×2 (2)</a:t>
            </a:r>
          </a:p>
        </p:txBody>
      </p:sp>
      <p:sp>
        <p:nvSpPr>
          <p:cNvPr id="32" name="Row3Pts"/>
          <p:cNvSpPr/>
          <p:nvPr/>
        </p:nvSpPr>
        <p:spPr>
          <a:xfrm>
            <a:off x="9874880" y="1973580"/>
            <a:ext cx="1555120" cy="292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E8562A"/>
                </a:solidFill>
                <a:latin typeface="Georgia" pitchFamily="34" charset="0"/>
              </a:rPr>
              <a:t>4 pts</a:t>
            </a:r>
          </a:p>
        </p:txBody>
      </p:sp>
      <p:sp>
        <p:nvSpPr>
          <p:cNvPr id="40" name="Row4Cat"/>
          <p:cNvSpPr/>
          <p:nvPr/>
        </p:nvSpPr>
        <p:spPr>
          <a:xfrm>
            <a:off x="731520" y="2265680"/>
            <a:ext cx="274320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000" b="1">
                <a:solidFill>
                  <a:srgbClr val="1E293B"/>
                </a:solidFill>
                <a:latin typeface="Calibri" pitchFamily="34" charset="0"/>
              </a:rPr>
              <a:t>Future Land Use</a:t>
            </a:r>
          </a:p>
        </p:txBody>
      </p:sp>
      <p:sp>
        <p:nvSpPr>
          <p:cNvPr id="41" name="Row4Detail"/>
          <p:cNvSpPr/>
          <p:nvPr/>
        </p:nvSpPr>
        <p:spPr>
          <a:xfrm>
            <a:off x="3474720" y="2265680"/>
            <a:ext cx="640008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000">
                <a:solidFill>
                  <a:srgbClr val="475569"/>
                </a:solidFill>
                <a:latin typeface="Calibri" pitchFamily="34" charset="0"/>
              </a:rPr>
              <a:t>Empty lot — </a:t>
            </a:r>
            <a:r>
              <a:rPr lang="en-US" sz="1000" b="1">
                <a:solidFill>
                  <a:srgbClr val="1B3A5C"/>
                </a:solidFill>
                <a:latin typeface="Calibri" pitchFamily="34" charset="0"/>
              </a:rPr>
              <a:t>Suburban/Urban Community per Lee Plan (6)</a:t>
            </a:r>
          </a:p>
        </p:txBody>
      </p:sp>
      <p:sp>
        <p:nvSpPr>
          <p:cNvPr id="42" name="Row4Pts"/>
          <p:cNvSpPr/>
          <p:nvPr/>
        </p:nvSpPr>
        <p:spPr>
          <a:xfrm>
            <a:off x="9874880" y="2265680"/>
            <a:ext cx="1555120" cy="292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E8562A"/>
                </a:solidFill>
                <a:latin typeface="Georgia" pitchFamily="34" charset="0"/>
              </a:rPr>
              <a:t>6 pts</a:t>
            </a:r>
          </a:p>
        </p:txBody>
      </p:sp>
      <p:sp>
        <p:nvSpPr>
          <p:cNvPr id="43" name="Row5BG"/>
          <p:cNvSpPr/>
          <p:nvPr/>
        </p:nvSpPr>
        <p:spPr>
          <a:xfrm>
            <a:off x="731520" y="2557780"/>
            <a:ext cx="10698480" cy="292100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0" name="Row5Cat"/>
          <p:cNvSpPr/>
          <p:nvPr/>
        </p:nvSpPr>
        <p:spPr>
          <a:xfrm>
            <a:off x="731520" y="2557780"/>
            <a:ext cx="274320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000" b="1">
                <a:solidFill>
                  <a:srgbClr val="1E293B"/>
                </a:solidFill>
                <a:latin typeface="Calibri" pitchFamily="34" charset="0"/>
              </a:rPr>
              <a:t>Traffic Speed</a:t>
            </a:r>
          </a:p>
        </p:txBody>
      </p:sp>
      <p:sp>
        <p:nvSpPr>
          <p:cNvPr id="51" name="Row5Detail"/>
          <p:cNvSpPr/>
          <p:nvPr/>
        </p:nvSpPr>
        <p:spPr>
          <a:xfrm>
            <a:off x="3474720" y="2557780"/>
            <a:ext cx="640008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000">
                <a:solidFill>
                  <a:srgbClr val="475569"/>
                </a:solidFill>
                <a:latin typeface="Calibri" pitchFamily="34" charset="0"/>
              </a:rPr>
              <a:t>30 mph posted, no school zone signs — </a:t>
            </a:r>
            <a:r>
              <a:rPr lang="en-US" sz="1000" b="1">
                <a:solidFill>
                  <a:srgbClr val="1B3A5C"/>
                </a:solidFill>
                <a:latin typeface="Calibri" pitchFamily="34" charset="0"/>
              </a:rPr>
              <a:t>25–34 mph zone (1)</a:t>
            </a:r>
          </a:p>
        </p:txBody>
      </p:sp>
      <p:sp>
        <p:nvSpPr>
          <p:cNvPr id="52" name="Row5Pts"/>
          <p:cNvSpPr/>
          <p:nvPr/>
        </p:nvSpPr>
        <p:spPr>
          <a:xfrm>
            <a:off x="9874880" y="2557780"/>
            <a:ext cx="1555120" cy="292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E8562A"/>
                </a:solidFill>
                <a:latin typeface="Georgia" pitchFamily="34" charset="0"/>
              </a:rPr>
              <a:t>1 pt</a:t>
            </a:r>
          </a:p>
        </p:txBody>
      </p:sp>
      <p:sp>
        <p:nvSpPr>
          <p:cNvPr id="60" name="Row6Cat"/>
          <p:cNvSpPr/>
          <p:nvPr/>
        </p:nvSpPr>
        <p:spPr>
          <a:xfrm>
            <a:off x="731520" y="2849880"/>
            <a:ext cx="274320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000" b="1">
                <a:solidFill>
                  <a:srgbClr val="1E293B"/>
                </a:solidFill>
                <a:latin typeface="Calibri" pitchFamily="34" charset="0"/>
              </a:rPr>
              <a:t>Network Extension</a:t>
            </a:r>
          </a:p>
        </p:txBody>
      </p:sp>
      <p:sp>
        <p:nvSpPr>
          <p:cNvPr id="61" name="Row6Detail"/>
          <p:cNvSpPr/>
          <p:nvPr/>
        </p:nvSpPr>
        <p:spPr>
          <a:xfrm>
            <a:off x="3474720" y="2849880"/>
            <a:ext cx="640008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000">
                <a:solidFill>
                  <a:srgbClr val="475569"/>
                </a:solidFill>
                <a:latin typeface="Calibri" pitchFamily="34" charset="0"/>
              </a:rPr>
              <a:t>Connects to sidewalk at Sara &amp; 5th — </a:t>
            </a:r>
            <a:r>
              <a:rPr lang="en-US" sz="1000" b="1">
                <a:solidFill>
                  <a:srgbClr val="1B3A5C"/>
                </a:solidFill>
                <a:latin typeface="Calibri" pitchFamily="34" charset="0"/>
              </a:rPr>
              <a:t>Extends existing facility (2.5)</a:t>
            </a:r>
          </a:p>
        </p:txBody>
      </p:sp>
      <p:sp>
        <p:nvSpPr>
          <p:cNvPr id="62" name="Row6Pts"/>
          <p:cNvSpPr/>
          <p:nvPr/>
        </p:nvSpPr>
        <p:spPr>
          <a:xfrm>
            <a:off x="9874880" y="2849880"/>
            <a:ext cx="1555120" cy="292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E8562A"/>
                </a:solidFill>
                <a:latin typeface="Georgia" pitchFamily="34" charset="0"/>
              </a:rPr>
              <a:t>2.5 pts</a:t>
            </a:r>
          </a:p>
        </p:txBody>
      </p:sp>
      <p:sp>
        <p:nvSpPr>
          <p:cNvPr id="63" name="Row7BG"/>
          <p:cNvSpPr/>
          <p:nvPr/>
        </p:nvSpPr>
        <p:spPr>
          <a:xfrm>
            <a:off x="731520" y="3141980"/>
            <a:ext cx="10698480" cy="292100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0" name="Row7Cat"/>
          <p:cNvSpPr/>
          <p:nvPr/>
        </p:nvSpPr>
        <p:spPr>
          <a:xfrm>
            <a:off x="731520" y="3141980"/>
            <a:ext cx="274320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000" b="1">
                <a:solidFill>
                  <a:srgbClr val="1E293B"/>
                </a:solidFill>
                <a:latin typeface="Calibri" pitchFamily="34" charset="0"/>
              </a:rPr>
              <a:t>Existing Retail/Business</a:t>
            </a:r>
          </a:p>
        </p:txBody>
      </p:sp>
      <p:sp>
        <p:nvSpPr>
          <p:cNvPr id="71" name="Row7Detail"/>
          <p:cNvSpPr/>
          <p:nvPr/>
        </p:nvSpPr>
        <p:spPr>
          <a:xfrm>
            <a:off x="3474720" y="3141980"/>
            <a:ext cx="640008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000">
                <a:solidFill>
                  <a:srgbClr val="475569"/>
                </a:solidFill>
                <a:latin typeface="Calibri" pitchFamily="34" charset="0"/>
              </a:rPr>
              <a:t>Restaurant within one block — </a:t>
            </a:r>
            <a:r>
              <a:rPr lang="en-US" sz="1000" b="1">
                <a:solidFill>
                  <a:srgbClr val="1B3A5C"/>
                </a:solidFill>
                <a:latin typeface="Calibri" pitchFamily="34" charset="0"/>
              </a:rPr>
              <a:t>Retail/business within ¼ mi (2)</a:t>
            </a:r>
          </a:p>
        </p:txBody>
      </p:sp>
      <p:sp>
        <p:nvSpPr>
          <p:cNvPr id="72" name="Row7Pts"/>
          <p:cNvSpPr/>
          <p:nvPr/>
        </p:nvSpPr>
        <p:spPr>
          <a:xfrm>
            <a:off x="9874880" y="3141980"/>
            <a:ext cx="1555120" cy="292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E8562A"/>
                </a:solidFill>
                <a:latin typeface="Georgia" pitchFamily="34" charset="0"/>
              </a:rPr>
              <a:t>2 pts</a:t>
            </a:r>
          </a:p>
        </p:txBody>
      </p:sp>
      <p:sp>
        <p:nvSpPr>
          <p:cNvPr id="79" name="Row8BG"/>
          <p:cNvSpPr/>
          <p:nvPr/>
        </p:nvSpPr>
        <p:spPr>
          <a:xfrm>
            <a:off x="731520" y="3434080"/>
            <a:ext cx="10698480" cy="292100"/>
          </a:xfrm>
          <a:prstGeom prst="rect">
            <a:avLst/>
          </a:prstGeom>
          <a:solidFill>
            <a:srgbClr val="E8562A">
              <a:alpha val="12000"/>
            </a:srgbClr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8" name="Row8LeftAccent"/>
          <p:cNvSpPr/>
          <p:nvPr/>
        </p:nvSpPr>
        <p:spPr>
          <a:xfrm>
            <a:off x="731520" y="3434080"/>
            <a:ext cx="36576" cy="292100"/>
          </a:xfrm>
          <a:prstGeom prst="rect">
            <a:avLst/>
          </a:prstGeom>
          <a:solidFill>
            <a:srgbClr val="E8562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0" name="Row8Cat"/>
          <p:cNvSpPr/>
          <p:nvPr/>
        </p:nvSpPr>
        <p:spPr>
          <a:xfrm>
            <a:off x="731520" y="3434080"/>
            <a:ext cx="274320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000" b="1">
                <a:solidFill>
                  <a:srgbClr val="E8562A"/>
                </a:solidFill>
                <a:latin typeface="Calibri" pitchFamily="34" charset="0"/>
              </a:rPr>
              <a:t>Citizen Support</a:t>
            </a:r>
          </a:p>
        </p:txBody>
      </p:sp>
      <p:sp>
        <p:nvSpPr>
          <p:cNvPr id="81" name="Row8Detail"/>
          <p:cNvSpPr/>
          <p:nvPr/>
        </p:nvSpPr>
        <p:spPr>
          <a:xfrm>
            <a:off x="3474720" y="3434080"/>
            <a:ext cx="640008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000" b="1">
                <a:solidFill>
                  <a:srgbClr val="E8562A"/>
                </a:solidFill>
                <a:latin typeface="Georgia" pitchFamily="34" charset="0"/>
              </a:rPr>
              <a:t>131</a:t>
            </a:r>
            <a:r>
              <a:rPr lang="en-US" sz="1000" b="1" dirty="0">
                <a:solidFill>
                  <a:srgbClr val="1B3A5C"/>
                </a:solidFill>
                <a:latin typeface="Calibri" pitchFamily="34" charset="0"/>
              </a:rPr>
              <a:t>-signature petition (2) + Social media group/</a:t>
            </a:r>
            <a:r>
              <a:rPr lang="en-US" sz="1000" b="1">
                <a:solidFill>
                  <a:srgbClr val="E8562A"/>
                </a:solidFill>
                <a:latin typeface="Georgia" pitchFamily="34" charset="0"/>
              </a:rPr>
              <a:t>83</a:t>
            </a:r>
            <a:r>
              <a:rPr lang="en-US" sz="1000" b="1" dirty="0">
                <a:solidFill>
                  <a:srgbClr val="1B3A5C"/>
                </a:solidFill>
                <a:latin typeface="Calibri" pitchFamily="34" charset="0"/>
              </a:rPr>
              <a:t> members (3) + BPAC attendance (1)</a:t>
            </a:r>
          </a:p>
        </p:txBody>
      </p:sp>
      <p:sp>
        <p:nvSpPr>
          <p:cNvPr id="82" name="Row8Pts"/>
          <p:cNvSpPr/>
          <p:nvPr/>
        </p:nvSpPr>
        <p:spPr>
          <a:xfrm>
            <a:off x="9874880" y="3434080"/>
            <a:ext cx="1555120" cy="292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E8562A"/>
                </a:solidFill>
                <a:latin typeface="Georgia" pitchFamily="34" charset="0"/>
              </a:rPr>
              <a:t>6 pts</a:t>
            </a:r>
          </a:p>
        </p:txBody>
      </p:sp>
      <p:sp>
        <p:nvSpPr>
          <p:cNvPr id="90" name="TotalBG"/>
          <p:cNvSpPr/>
          <p:nvPr/>
        </p:nvSpPr>
        <p:spPr>
          <a:xfrm>
            <a:off x="731520" y="3863340"/>
            <a:ext cx="10698480" cy="365760"/>
          </a:xfrm>
          <a:prstGeom prst="rect">
            <a:avLst/>
          </a:prstGeom>
          <a:solidFill>
            <a:srgbClr val="1B3A5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1" name="TotalLabel"/>
          <p:cNvSpPr/>
          <p:nvPr/>
        </p:nvSpPr>
        <p:spPr>
          <a:xfrm>
            <a:off x="731520" y="3863340"/>
            <a:ext cx="5486400" cy="36576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400" b="1">
                <a:solidFill>
                  <a:srgbClr val="FFFFFF"/>
                </a:solidFill>
                <a:latin typeface="Georgia" pitchFamily="34" charset="0"/>
              </a:rPr>
              <a:t>CONFIRMED SCORE</a:t>
            </a:r>
          </a:p>
        </p:txBody>
      </p:sp>
      <p:sp>
        <p:nvSpPr>
          <p:cNvPr id="92" name="TotalPts"/>
          <p:cNvSpPr/>
          <p:nvPr/>
        </p:nvSpPr>
        <p:spPr>
          <a:xfrm>
            <a:off x="9874880" y="3863340"/>
            <a:ext cx="155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  <a:latin typeface="Georgia" pitchFamily="34" charset="0"/>
              </a:rPr>
              <a:t>47.5 pts</a:t>
            </a:r>
          </a:p>
        </p:txBody>
      </p:sp>
      <p:sp>
        <p:nvSpPr>
          <p:cNvPr id="93" name="PotentialBG"/>
          <p:cNvSpPr/>
          <p:nvPr/>
        </p:nvSpPr>
        <p:spPr>
          <a:xfrm>
            <a:off x="731520" y="4229100"/>
            <a:ext cx="10698480" cy="338328"/>
          </a:xfrm>
          <a:prstGeom prst="rect">
            <a:avLst/>
          </a:prstGeom>
          <a:solidFill>
            <a:srgbClr val="2B7A7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4" name="PotentialLabel"/>
          <p:cNvSpPr/>
          <p:nvPr/>
        </p:nvSpPr>
        <p:spPr>
          <a:xfrm>
            <a:off x="731520" y="4229100"/>
            <a:ext cx="5486400" cy="338328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200" b="1">
                <a:solidFill>
                  <a:srgbClr val="FFFFFF"/>
                </a:solidFill>
                <a:latin typeface="Georgia" pitchFamily="34" charset="0"/>
              </a:rPr>
              <a:t>POTENTIAL TOTAL (with crash data &amp; AADT)</a:t>
            </a:r>
          </a:p>
        </p:txBody>
      </p:sp>
      <p:sp>
        <p:nvSpPr>
          <p:cNvPr id="96" name="PotentialPts"/>
          <p:cNvSpPr/>
          <p:nvPr/>
        </p:nvSpPr>
        <p:spPr>
          <a:xfrm>
            <a:off x="9874880" y="4229100"/>
            <a:ext cx="15551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  <a:latin typeface="Georgia" pitchFamily="34" charset="0"/>
              </a:rPr>
              <a:t>68.5 pts</a:t>
            </a:r>
          </a:p>
        </p:txBody>
      </p:sp>
      <p:sp>
        <p:nvSpPr>
          <p:cNvPr id="200" name="BarLabel"/>
          <p:cNvSpPr/>
          <p:nvPr/>
        </p:nvSpPr>
        <p:spPr>
          <a:xfrm>
            <a:off x="731520" y="4750000"/>
            <a:ext cx="10698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1100" b="1">
                <a:solidFill>
                  <a:srgbClr val="1E293B"/>
                </a:solidFill>
                <a:latin typeface="Calibri" pitchFamily="34" charset="0"/>
              </a:rPr>
              <a:t>SCORE PROGRESS</a:t>
            </a:r>
            <a:r>
              <a:rPr lang="en-US" sz="1000">
                <a:solidFill>
                  <a:srgbClr val="475569"/>
                </a:solidFill>
                <a:latin typeface="Calibri" pitchFamily="34" charset="0"/>
              </a:rPr>
              <a:t>    47.5 confirmed  +  up to 21 from crash/roadway data  =  68.5 potential of 94 max</a:t>
            </a:r>
          </a:p>
        </p:txBody>
      </p:sp>
      <p:sp>
        <p:nvSpPr>
          <p:cNvPr id="201" name="BarTrack"/>
          <p:cNvSpPr/>
          <p:nvPr/>
        </p:nvSpPr>
        <p:spPr>
          <a:xfrm>
            <a:off x="731520" y="5050000"/>
            <a:ext cx="10698480" cy="274320"/>
          </a:xfrm>
          <a:prstGeom prst="roundRect">
            <a:avLst>
              <a:gd name="adj" fmla="val 50000"/>
            </a:avLst>
          </a:prstGeom>
          <a:solidFill>
            <a:srgbClr val="E2E8F0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2" name="BarPotential"/>
          <p:cNvSpPr/>
          <p:nvPr/>
        </p:nvSpPr>
        <p:spPr>
          <a:xfrm>
            <a:off x="731520" y="5050000"/>
            <a:ext cx="7790700" cy="274320"/>
          </a:xfrm>
          <a:prstGeom prst="roundRect">
            <a:avLst>
              <a:gd name="adj" fmla="val 50000"/>
            </a:avLst>
          </a:prstGeom>
          <a:solidFill>
            <a:srgbClr val="7BC8C4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3" name="BarConfirmed"/>
          <p:cNvSpPr/>
          <p:nvPr/>
        </p:nvSpPr>
        <p:spPr>
          <a:xfrm>
            <a:off x="731520" y="5050000"/>
            <a:ext cx="5403200" cy="274320"/>
          </a:xfrm>
          <a:prstGeom prst="roundRect">
            <a:avLst>
              <a:gd name="adj" fmla="val 50000"/>
            </a:avLst>
          </a:prstGeom>
          <a:solidFill>
            <a:srgbClr val="E8562A"/>
          </a:solidFill>
          <a:ln w="0">
            <a:noFill/>
          </a:ln>
        </p:spPr>
        <p:txBody>
          <a:bodyPr wrap="square" lIns="91440" tIns="0" rIns="91440" bIns="0" rtlCol="0" anchor="ctr"/>
          <a:lstStyle/>
          <a:p>
            <a:pPr marL="0" indent="0" algn="l">
              <a:buNone/>
            </a:pPr>
            <a:r>
              <a:rPr lang="en-US" sz="1100" b="1">
                <a:solidFill>
                  <a:srgbClr val="FFFFFF"/>
                </a:solidFill>
                <a:latin typeface="Calibri" pitchFamily="34" charset="0"/>
              </a:rPr>
              <a:t>47.5 pts confirmed</a:t>
            </a:r>
          </a:p>
        </p:txBody>
      </p:sp>
      <p:sp>
        <p:nvSpPr>
          <p:cNvPr id="204" name="BarPotentialLabel"/>
          <p:cNvSpPr/>
          <p:nvPr/>
        </p:nvSpPr>
        <p:spPr>
          <a:xfrm>
            <a:off x="6134720" y="5050000"/>
            <a:ext cx="2387840" cy="274320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1B5E5A"/>
                </a:solidFill>
                <a:latin typeface="Calibri" pitchFamily="34" charset="0"/>
              </a:rPr>
              <a:t>+21 potential</a:t>
            </a:r>
          </a:p>
        </p:txBody>
      </p:sp>
      <p:sp>
        <p:nvSpPr>
          <p:cNvPr id="205" name="BarMaxLabel"/>
          <p:cNvSpPr/>
          <p:nvPr/>
        </p:nvSpPr>
        <p:spPr>
          <a:xfrm>
            <a:off x="8180820" y="5050000"/>
            <a:ext cx="3249180" cy="274320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94A3B8"/>
                </a:solidFill>
                <a:latin typeface="Calibri" pitchFamily="34" charset="0"/>
              </a:rPr>
              <a:t>94 max</a:t>
            </a:r>
          </a:p>
        </p:txBody>
      </p:sp>
      <p:sp>
        <p:nvSpPr>
          <p:cNvPr id="210" name="BarLegend"/>
          <p:cNvSpPr/>
          <p:nvPr/>
        </p:nvSpPr>
        <p:spPr>
          <a:xfrm>
            <a:off x="731520" y="5370000"/>
            <a:ext cx="10698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>
                <a:solidFill>
                  <a:srgbClr val="E8562A"/>
                </a:solidFill>
                <a:latin typeface="Calibri" pitchFamily="34" charset="0"/>
              </a:rPr>
              <a:t>■</a:t>
            </a:r>
            <a:r>
              <a:rPr lang="en-US" sz="900">
                <a:solidFill>
                  <a:srgbClr val="475569"/>
                </a:solidFill>
                <a:latin typeface="Calibri" pitchFamily="34" charset="0"/>
              </a:rPr>
              <a:t> Confirmed (14+12+4+6+1+2.5+2+6)</a:t>
            </a:r>
            <a:r>
              <a:rPr lang="en-US" sz="900">
                <a:solidFill>
                  <a:srgbClr val="7BC8C4"/>
                </a:solidFill>
                <a:latin typeface="Calibri" pitchFamily="34" charset="0"/>
              </a:rPr>
              <a:t>■</a:t>
            </a:r>
            <a:r>
              <a:rPr lang="en-US" sz="900">
                <a:solidFill>
                  <a:srgbClr val="475569"/>
                </a:solidFill>
                <a:latin typeface="Calibri" pitchFamily="34" charset="0"/>
              </a:rPr>
              <a:t> Crash/Roadway Data (calculated by Lee County DOT)     </a:t>
            </a:r>
            <a:r>
              <a:rPr lang="en-US" sz="900">
                <a:solidFill>
                  <a:srgbClr val="E2E8F0"/>
                </a:solidFill>
                <a:latin typeface="Calibri" pitchFamily="34" charset="0"/>
              </a:rPr>
              <a:t>■</a:t>
            </a:r>
            <a:r>
              <a:rPr lang="en-US" sz="900">
                <a:solidFill>
                  <a:srgbClr val="475569"/>
                </a:solidFill>
                <a:latin typeface="Calibri" pitchFamily="34" charset="0"/>
              </a:rPr>
              <a:t> Remaining categories</a:t>
            </a:r>
          </a:p>
        </p:txBody>
      </p:sp>
      <p:sp>
        <p:nvSpPr>
          <p:cNvPr id="300" name="CompetitiveBG"/>
          <p:cNvSpPr/>
          <p:nvPr/>
        </p:nvSpPr>
        <p:spPr>
          <a:xfrm>
            <a:off x="731520" y="5650000"/>
            <a:ext cx="10698480" cy="457200"/>
          </a:xfrm>
          <a:prstGeom prst="roundRect">
            <a:avLst>
              <a:gd name="adj" fmla="val 16667"/>
            </a:avLst>
          </a:prstGeom>
          <a:solidFill>
            <a:srgbClr val="FFF7ED"/>
          </a:solidFill>
          <a:ln w="19050">
            <a:solidFill>
              <a:srgbClr val="E8562A"/>
            </a:solidFill>
          </a:ln>
        </p:spPr>
        <p:txBody>
          <a:bodyPr wrap="square" lIns="182880" tIns="45720" rIns="182880" bIns="4572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E8562A"/>
                </a:solidFill>
                <a:latin typeface="Georgia" pitchFamily="34" charset="0"/>
              </a:rPr>
              <a:t>Typical funded projects score ~50+.</a:t>
            </a:r>
            <a:r>
              <a:rPr lang="en-US" sz="1200">
                <a:solidFill>
                  <a:srgbClr val="1E293B"/>
                </a:solidFill>
                <a:latin typeface="Calibri" pitchFamily="34" charset="0"/>
              </a:rPr>
              <a:t>  We are already at </a:t>
            </a:r>
            <a:r>
              <a:rPr lang="en-US" sz="1200" b="1">
                <a:solidFill>
                  <a:srgbClr val="1B3A5C"/>
                </a:solidFill>
                <a:latin typeface="Calibri" pitchFamily="34" charset="0"/>
              </a:rPr>
              <a:t>47.5 confirmed</a:t>
            </a:r>
            <a:r>
              <a:rPr lang="en-US" sz="1200">
                <a:solidFill>
                  <a:srgbClr val="1E293B"/>
                </a:solidFill>
                <a:latin typeface="Calibri" pitchFamily="34" charset="0"/>
              </a:rPr>
              <a:t> with a clear path to </a:t>
            </a:r>
            <a:r>
              <a:rPr lang="en-US" sz="1200" b="1">
                <a:solidFill>
                  <a:srgbClr val="2B7A78"/>
                </a:solidFill>
                <a:latin typeface="Calibri" pitchFamily="34" charset="0"/>
              </a:rPr>
              <a:t>68.5</a:t>
            </a:r>
            <a:r>
              <a:rPr lang="en-US" sz="1200">
                <a:solidFill>
                  <a:srgbClr val="1E293B"/>
                </a:solidFill>
                <a:latin typeface="Calibri" pitchFamily="34" charset="0"/>
              </a:rPr>
              <a:t> — </a:t>
            </a:r>
            <a:r>
              <a:rPr lang="en-US" sz="1200" b="1" i="1">
                <a:solidFill>
                  <a:srgbClr val="E8562A"/>
                </a:solidFill>
                <a:latin typeface="Calibri" pitchFamily="34" charset="0"/>
              </a:rPr>
              <a:t>this is already a competitive project.</a:t>
            </a:r>
          </a:p>
        </p:txBody>
      </p:sp>
      <p:sp>
        <p:nvSpPr>
          <p:cNvPr id="95" name="Footer"/>
          <p:cNvSpPr/>
          <p:nvPr/>
        </p:nvSpPr>
        <p:spPr>
          <a:xfrm>
            <a:off x="731520" y="6150000"/>
            <a:ext cx="10698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i="1">
                <a:solidFill>
                  <a:srgbClr val="475569"/>
                </a:solidFill>
                <a:latin typeface="Calibri" pitchFamily="34" charset="0"/>
              </a:rPr>
              <a:t>Based on the BPAC Project Prioritization Scoring System adopted 09/20/2023. Crash/Roadway Data (up to 21 pts) calculated separately by Lee County DOT. Point values in parentheses reflect official scoring criteria.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ummary">
    <p:bg>
      <p:bgPr>
        <a:solidFill>
          <a:srgbClr val="1B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"/>
          <p:cNvSpPr/>
          <p:nvPr/>
        </p:nvSpPr>
        <p:spPr>
          <a:xfrm>
            <a:off x="731520" y="274320"/>
            <a:ext cx="6858000" cy="3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300">
                <a:solidFill>
                  <a:srgbClr val="7BC8C4"/>
                </a:solidFill>
                <a:latin typeface="Calibri" pitchFamily="34" charset="0"/>
              </a:rPr>
              <a:t>THE FULL PICTURE</a:t>
            </a:r>
          </a:p>
        </p:txBody>
      </p:sp>
      <p:sp>
        <p:nvSpPr>
          <p:cNvPr id="3" name="Title"/>
          <p:cNvSpPr/>
          <p:nvPr/>
        </p:nvSpPr>
        <p:spPr>
          <a:xfrm>
            <a:off x="731520" y="594360"/>
            <a:ext cx="10698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>
                <a:solidFill>
                  <a:srgbClr val="FFFFFF"/>
                </a:solidFill>
                <a:latin typeface="Georgia" pitchFamily="34" charset="0"/>
              </a:rPr>
              <a:t>Sara Ave N — Why This Project Must Be Prioritized</a:t>
            </a:r>
          </a:p>
        </p:txBody>
      </p:sp>
      <p:sp>
        <p:nvSpPr>
          <p:cNvPr id="10" name="ConfirmedCard"/>
          <p:cNvSpPr/>
          <p:nvPr/>
        </p:nvSpPr>
        <p:spPr>
          <a:xfrm>
            <a:off x="609600" y="1280160"/>
            <a:ext cx="3566160" cy="2103120"/>
          </a:xfrm>
          <a:prstGeom prst="roundRect">
            <a:avLst>
              <a:gd name="adj" fmla="val 3000"/>
            </a:avLst>
          </a:prstGeom>
          <a:solidFill>
            <a:srgbClr val="E8562A"/>
          </a:solidFill>
          <a:ln w="0">
            <a:noFill/>
          </a:ln>
        </p:spPr>
        <p:txBody>
          <a:bodyPr wrap="square" lIns="182880" tIns="137160" rIns="182880" bIns="137160" rtlCol="0" anchor="t"/>
          <a:lstStyle/>
          <a:p>
            <a:pPr algn="ctr">
              <a:buNone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</a:rPr>
              <a:t>CONFIRMED SCORE</a:t>
            </a:r>
          </a:p>
          <a:p>
            <a:pPr algn="ctr">
              <a:spcBef>
                <a:spcPts val="400"/>
              </a:spcBef>
              <a:buNone/>
            </a:pPr>
            <a:r>
              <a:rPr lang="en-US" sz="5400" b="1">
                <a:solidFill>
                  <a:srgbClr val="FFFFFF"/>
                </a:solidFill>
                <a:latin typeface="Georgia" pitchFamily="34" charset="0"/>
              </a:rPr>
              <a:t>47.5</a:t>
            </a:r>
          </a:p>
          <a:p>
            <a:pPr algn="ctr">
              <a:spcBef>
                <a:spcPts val="0"/>
              </a:spcBef>
              <a:buNone/>
            </a:pPr>
            <a:r>
              <a:rPr lang="en-US" sz="1400" b="1">
                <a:solidFill>
                  <a:srgbClr val="FFFFFF"/>
                </a:solidFill>
                <a:latin typeface="Calibri" pitchFamily="34" charset="0"/>
              </a:rPr>
              <a:t>points</a:t>
            </a:r>
          </a:p>
          <a:p>
            <a:pPr algn="ctr">
              <a:spcBef>
                <a:spcPts val="600"/>
              </a:spcBef>
              <a:buNone/>
            </a:pPr>
            <a:r>
              <a:rPr lang="en-US" sz="1000" i="1">
                <a:solidFill>
                  <a:srgbClr val="FFFFFF"/>
                </a:solidFill>
                <a:latin typeface="Calibri" pitchFamily="34" charset="0"/>
              </a:rPr>
              <a:t>Already near the ~50 pt funding threshold</a:t>
            </a:r>
          </a:p>
        </p:txBody>
      </p:sp>
      <p:sp>
        <p:nvSpPr>
          <p:cNvPr id="11" name="PotentialCard"/>
          <p:cNvSpPr/>
          <p:nvPr/>
        </p:nvSpPr>
        <p:spPr>
          <a:xfrm>
            <a:off x="4358640" y="1280160"/>
            <a:ext cx="3566160" cy="2103120"/>
          </a:xfrm>
          <a:prstGeom prst="roundRect">
            <a:avLst>
              <a:gd name="adj" fmla="val 3000"/>
            </a:avLst>
          </a:prstGeom>
          <a:solidFill>
            <a:srgbClr val="2B7A78"/>
          </a:solidFill>
          <a:ln w="0">
            <a:noFill/>
          </a:ln>
        </p:spPr>
        <p:txBody>
          <a:bodyPr wrap="square" lIns="182880" tIns="137160" rIns="182880" bIns="137160" rtlCol="0" anchor="t"/>
          <a:lstStyle/>
          <a:p>
            <a:pPr algn="ctr">
              <a:buNone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</a:rPr>
              <a:t>POTENTIAL TOTAL</a:t>
            </a:r>
          </a:p>
          <a:p>
            <a:pPr algn="ctr">
              <a:spcBef>
                <a:spcPts val="400"/>
              </a:spcBef>
              <a:buNone/>
            </a:pPr>
            <a:r>
              <a:rPr lang="en-US" sz="5400" b="1">
                <a:solidFill>
                  <a:srgbClr val="FFFFFF"/>
                </a:solidFill>
                <a:latin typeface="Georgia" pitchFamily="34" charset="0"/>
              </a:rPr>
              <a:t>68.5</a:t>
            </a:r>
          </a:p>
          <a:p>
            <a:pPr algn="ctr">
              <a:spcBef>
                <a:spcPts val="0"/>
              </a:spcBef>
              <a:buNone/>
            </a:pPr>
            <a:r>
              <a:rPr lang="en-US" sz="1400" b="1">
                <a:solidFill>
                  <a:srgbClr val="FFFFFF"/>
                </a:solidFill>
                <a:latin typeface="Calibri" pitchFamily="34" charset="0"/>
              </a:rPr>
              <a:t>points</a:t>
            </a:r>
          </a:p>
          <a:p>
            <a:pPr algn="ctr">
              <a:spcBef>
                <a:spcPts val="600"/>
              </a:spcBef>
              <a:buNone/>
            </a:pPr>
            <a:r>
              <a:rPr lang="en-US" sz="1000" i="1">
                <a:solidFill>
                  <a:srgbClr val="FFFFFF"/>
                </a:solidFill>
                <a:latin typeface="Calibri" pitchFamily="34" charset="0"/>
              </a:rPr>
              <a:t>With crash/roadway data from Lee DOT</a:t>
            </a:r>
          </a:p>
        </p:txBody>
      </p:sp>
      <p:sp>
        <p:nvSpPr>
          <p:cNvPr id="12" name="MaxCard"/>
          <p:cNvSpPr/>
          <p:nvPr/>
        </p:nvSpPr>
        <p:spPr>
          <a:xfrm>
            <a:off x="8107680" y="1280160"/>
            <a:ext cx="3566160" cy="2103120"/>
          </a:xfrm>
          <a:prstGeom prst="roundRect">
            <a:avLst>
              <a:gd name="adj" fmla="val 3000"/>
            </a:avLst>
          </a:prstGeom>
          <a:solidFill>
            <a:srgbClr val="0F2A44"/>
          </a:solidFill>
          <a:ln w="19050">
            <a:solidFill>
              <a:srgbClr val="475569"/>
            </a:solidFill>
          </a:ln>
        </p:spPr>
        <p:txBody>
          <a:bodyPr wrap="square" lIns="182880" tIns="137160" rIns="182880" bIns="137160" rtlCol="0" anchor="t"/>
          <a:lstStyle/>
          <a:p>
            <a:pPr algn="ctr">
              <a:buNone/>
            </a:pPr>
            <a:r>
              <a:rPr lang="en-US" sz="1200" b="1">
                <a:solidFill>
                  <a:srgbClr val="94A3B8"/>
                </a:solidFill>
                <a:latin typeface="Calibri" pitchFamily="34" charset="0"/>
              </a:rPr>
              <a:t>SYSTEM MAXIMUM</a:t>
            </a:r>
          </a:p>
          <a:p>
            <a:pPr algn="ctr">
              <a:spcBef>
                <a:spcPts val="400"/>
              </a:spcBef>
              <a:buNone/>
            </a:pPr>
            <a:r>
              <a:rPr lang="en-US" sz="5400" b="1">
                <a:solidFill>
                  <a:srgbClr val="94A3B8"/>
                </a:solidFill>
                <a:latin typeface="Georgia" pitchFamily="34" charset="0"/>
              </a:rPr>
              <a:t>94</a:t>
            </a:r>
          </a:p>
          <a:p>
            <a:pPr algn="ctr">
              <a:spcBef>
                <a:spcPts val="0"/>
              </a:spcBef>
              <a:buNone/>
            </a:pPr>
            <a:r>
              <a:rPr lang="en-US" sz="1400" b="1">
                <a:solidFill>
                  <a:srgbClr val="94A3B8"/>
                </a:solidFill>
                <a:latin typeface="Calibri" pitchFamily="34" charset="0"/>
              </a:rPr>
              <a:t>points</a:t>
            </a:r>
          </a:p>
          <a:p>
            <a:pPr algn="ctr">
              <a:spcBef>
                <a:spcPts val="600"/>
              </a:spcBef>
              <a:buNone/>
            </a:pPr>
            <a:r>
              <a:rPr lang="en-US" sz="1000" i="1">
                <a:solidFill>
                  <a:srgbClr val="64748B"/>
                </a:solidFill>
                <a:latin typeface="Calibri" pitchFamily="34" charset="0"/>
              </a:rPr>
              <a:t>BPAC scoring system cap</a:t>
            </a:r>
          </a:p>
        </p:txBody>
      </p:sp>
      <p:sp>
        <p:nvSpPr>
          <p:cNvPr id="20" name="ConfirmedSection"/>
          <p:cNvSpPr/>
          <p:nvPr/>
        </p:nvSpPr>
        <p:spPr>
          <a:xfrm>
            <a:off x="609600" y="3566160"/>
            <a:ext cx="5486400" cy="2651760"/>
          </a:xfrm>
          <a:prstGeom prst="roundRect">
            <a:avLst>
              <a:gd name="adj" fmla="val 3000"/>
            </a:avLst>
          </a:prstGeom>
          <a:solidFill>
            <a:srgbClr val="0F2A44"/>
          </a:solidFill>
          <a:ln w="0">
            <a:noFill/>
          </a:ln>
        </p:spPr>
        <p:txBody>
          <a:bodyPr wrap="square" lIns="228600" tIns="182880" rIns="228600" bIns="137160" rtlCol="0" anchor="t"/>
          <a:lstStyle/>
          <a:p>
            <a:pPr algn="l">
              <a:buNone/>
            </a:pPr>
            <a:r>
              <a:rPr lang="en-US" sz="1400" b="1">
                <a:solidFill>
                  <a:srgbClr val="E8562A"/>
                </a:solidFill>
                <a:latin typeface="Georgia" pitchFamily="34" charset="0"/>
              </a:rPr>
              <a:t>Confirmed Points — 47.5</a:t>
            </a:r>
          </a:p>
          <a:p>
            <a:pPr algn="l">
              <a:spcBef>
                <a:spcPts val="600"/>
              </a:spcBef>
              <a:buNone/>
            </a:pPr>
            <a:r>
              <a:rPr lang="en-US" sz="1100" b="1">
                <a:solidFill>
                  <a:srgbClr val="FFFFFF"/>
                </a:solidFill>
                <a:latin typeface="Calibri" pitchFamily="34" charset="0"/>
              </a:rPr>
              <a:t>14 pts</a:t>
            </a:r>
            <a:r>
              <a:rPr lang="en-US" sz="1100">
                <a:solidFill>
                  <a:srgbClr val="94A3B8"/>
                </a:solidFill>
                <a:latin typeface="Calibri" pitchFamily="34" charset="0"/>
              </a:rPr>
              <a:t>  Title I Elementary School (Sunshine Elementary)</a:t>
            </a:r>
          </a:p>
          <a:p>
            <a:pPr algn="l">
              <a:spcBef>
                <a:spcPts val="300"/>
              </a:spcBef>
              <a:buNone/>
            </a:pPr>
            <a:r>
              <a:rPr lang="en-US" sz="1100" b="1">
                <a:solidFill>
                  <a:srgbClr val="FFFFFF"/>
                </a:solidFill>
                <a:latin typeface="Calibri" pitchFamily="34" charset="0"/>
              </a:rPr>
              <a:t>12 pts</a:t>
            </a:r>
            <a:r>
              <a:rPr lang="en-US" sz="1100">
                <a:solidFill>
                  <a:srgbClr val="94A3B8"/>
                </a:solidFill>
                <a:latin typeface="Calibri" pitchFamily="34" charset="0"/>
              </a:rPr>
              <a:t>  LeeTran Bus Route — transit within ¼ mi</a:t>
            </a:r>
          </a:p>
          <a:p>
            <a:pPr algn="l">
              <a:spcBef>
                <a:spcPts val="300"/>
              </a:spcBef>
              <a:buNone/>
            </a:pPr>
            <a:r>
              <a:rPr lang="en-US" sz="1100" b="1">
                <a:solidFill>
                  <a:srgbClr val="FFFFFF"/>
                </a:solidFill>
                <a:latin typeface="Calibri" pitchFamily="34" charset="0"/>
              </a:rPr>
              <a:t>  6 pts</a:t>
            </a:r>
            <a:r>
              <a:rPr lang="en-US" sz="1100">
                <a:solidFill>
                  <a:srgbClr val="94A3B8"/>
                </a:solidFill>
                <a:latin typeface="Calibri" pitchFamily="34" charset="0"/>
              </a:rPr>
              <a:t>  Citizen Support — petition + social media + BPAC (maxed)</a:t>
            </a:r>
          </a:p>
          <a:p>
            <a:pPr algn="l">
              <a:spcBef>
                <a:spcPts val="300"/>
              </a:spcBef>
              <a:buNone/>
            </a:pPr>
            <a:r>
              <a:rPr lang="en-US" sz="1100" b="1">
                <a:solidFill>
                  <a:srgbClr val="FFFFFF"/>
                </a:solidFill>
                <a:latin typeface="Calibri" pitchFamily="34" charset="0"/>
              </a:rPr>
              <a:t>  6 pts</a:t>
            </a:r>
            <a:r>
              <a:rPr lang="en-US" sz="1100">
                <a:solidFill>
                  <a:srgbClr val="94A3B8"/>
                </a:solidFill>
                <a:latin typeface="Calibri" pitchFamily="34" charset="0"/>
              </a:rPr>
              <a:t>  Future Land Use — Suburban/Urban Community</a:t>
            </a:r>
          </a:p>
          <a:p>
            <a:pPr algn="l">
              <a:spcBef>
                <a:spcPts val="300"/>
              </a:spcBef>
              <a:buNone/>
            </a:pPr>
            <a:r>
              <a:rPr lang="en-US" sz="1100" b="1">
                <a:solidFill>
                  <a:srgbClr val="FFFFFF"/>
                </a:solidFill>
                <a:latin typeface="Calibri" pitchFamily="34" charset="0"/>
              </a:rPr>
              <a:t>  4 pts</a:t>
            </a:r>
            <a:r>
              <a:rPr lang="en-US" sz="1100">
                <a:solidFill>
                  <a:srgbClr val="94A3B8"/>
                </a:solidFill>
                <a:latin typeface="Calibri" pitchFamily="34" charset="0"/>
              </a:rPr>
              <a:t>  Pedestrian Generators — medical, restaurant, bus stops</a:t>
            </a:r>
          </a:p>
          <a:p>
            <a:pPr algn="l">
              <a:spcBef>
                <a:spcPts val="300"/>
              </a:spcBef>
              <a:buNone/>
            </a:pPr>
            <a:r>
              <a:rPr lang="en-US" sz="1100" b="1">
                <a:solidFill>
                  <a:srgbClr val="FFFFFF"/>
                </a:solidFill>
                <a:latin typeface="Calibri" pitchFamily="34" charset="0"/>
              </a:rPr>
              <a:t>4.5 pts</a:t>
            </a:r>
            <a:r>
              <a:rPr lang="en-US" sz="1100">
                <a:solidFill>
                  <a:srgbClr val="94A3B8"/>
                </a:solidFill>
                <a:latin typeface="Calibri" pitchFamily="34" charset="0"/>
              </a:rPr>
              <a:t>  Network Extension + Retail + Traffic Speed</a:t>
            </a:r>
          </a:p>
        </p:txBody>
      </p:sp>
      <p:sp>
        <p:nvSpPr>
          <p:cNvPr id="30" name="CrashSection"/>
          <p:cNvSpPr/>
          <p:nvPr/>
        </p:nvSpPr>
        <p:spPr>
          <a:xfrm>
            <a:off x="6278880" y="3566160"/>
            <a:ext cx="5394960" cy="2651760"/>
          </a:xfrm>
          <a:prstGeom prst="roundRect">
            <a:avLst>
              <a:gd name="adj" fmla="val 3000"/>
            </a:avLst>
          </a:prstGeom>
          <a:solidFill>
            <a:srgbClr val="0F2A44"/>
          </a:solidFill>
          <a:ln w="0">
            <a:noFill/>
          </a:ln>
        </p:spPr>
        <p:txBody>
          <a:bodyPr wrap="square" lIns="228600" tIns="182880" rIns="228600" bIns="137160" rtlCol="0" anchor="t"/>
          <a:lstStyle/>
          <a:p>
            <a:pPr algn="l">
              <a:buNone/>
            </a:pPr>
            <a:r>
              <a:rPr lang="en-US" sz="1400" b="1" dirty="0">
                <a:solidFill>
                  <a:srgbClr val="7BC8C4"/>
                </a:solidFill>
                <a:latin typeface="Georgia" pitchFamily="34" charset="0"/>
              </a:rPr>
              <a:t>Crash/Roadway Data — up to +21</a:t>
            </a:r>
          </a:p>
          <a:p>
            <a:pPr algn="l">
              <a:spcBef>
                <a:spcPts val="500"/>
              </a:spcBef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</a:rPr>
              <a:t>Calculated by Lee County DOT — our data supports:</a:t>
            </a:r>
          </a:p>
          <a:p>
            <a:pPr algn="l">
              <a:spcBef>
                <a:spcPts val="600"/>
              </a:spcBef>
              <a:buNone/>
            </a:pPr>
            <a:r>
              <a:rPr lang="en-US" sz="2000" b="1">
                <a:solidFill>
                  <a:srgbClr val="E8562A"/>
                </a:solidFill>
                <a:latin typeface="Georgia" pitchFamily="34" charset="0"/>
              </a:rPr>
              <a:t>12 </a:t>
            </a:r>
            <a:r>
              <a:rPr lang="en-US" sz="1100" b="1">
                <a:solidFill>
                  <a:srgbClr val="FFFFFF"/>
                </a:solidFill>
                <a:latin typeface="Calibri" pitchFamily="34" charset="0"/>
              </a:rPr>
              <a:t>Crash </a:t>
            </a:r>
            <a:r>
              <a:rPr lang="en-US" sz="1100" b="1" dirty="0">
                <a:solidFill>
                  <a:srgbClr val="FFFFFF"/>
                </a:solidFill>
                <a:latin typeface="Calibri" pitchFamily="34" charset="0"/>
              </a:rPr>
              <a:t>Reports</a:t>
            </a:r>
            <a:r>
              <a:rPr lang="en-US" sz="1100" dirty="0">
                <a:solidFill>
                  <a:srgbClr val="94A3B8"/>
                </a:solidFill>
                <a:latin typeface="Calibri" pitchFamily="34" charset="0"/>
              </a:rPr>
              <a:t>  (2023–2026) → up to 12 pts</a:t>
            </a:r>
          </a:p>
          <a:p>
            <a:pPr algn="l">
              <a:spcBef>
                <a:spcPts val="400"/>
              </a:spcBef>
              <a:buNone/>
            </a:pPr>
            <a:r>
              <a:rPr lang="en-US" sz="2000" b="1" dirty="0">
                <a:solidFill>
                  <a:srgbClr val="E8562A"/>
                </a:solidFill>
                <a:latin typeface="Georgia" pitchFamily="34" charset="0"/>
              </a:rPr>
              <a:t>116</a:t>
            </a:r>
            <a:r>
              <a:rPr lang="en-US" sz="1100" b="1" dirty="0">
                <a:solidFill>
                  <a:srgbClr val="FFFFFF"/>
                </a:solidFill>
                <a:latin typeface="Calibri" pitchFamily="34" charset="0"/>
              </a:rPr>
              <a:t> Enforcement Actions</a:t>
            </a:r>
            <a:r>
              <a:rPr lang="en-US" sz="1100" dirty="0">
                <a:solidFill>
                  <a:srgbClr val="94A3B8"/>
                </a:solidFill>
                <a:latin typeface="Calibri" pitchFamily="34" charset="0"/>
              </a:rPr>
              <a:t>  reinforcing crash pattern</a:t>
            </a:r>
          </a:p>
          <a:p>
            <a:pPr algn="l">
              <a:spcBef>
                <a:spcPts val="400"/>
              </a:spcBef>
              <a:buNone/>
            </a:pPr>
            <a:r>
              <a:rPr lang="en-US" sz="2000" b="1" dirty="0">
                <a:solidFill>
                  <a:srgbClr val="E8562A"/>
                </a:solidFill>
                <a:latin typeface="Georgia" pitchFamily="34" charset="0"/>
              </a:rPr>
              <a:t>3</a:t>
            </a:r>
            <a:r>
              <a:rPr lang="en-US" sz="1100" b="1" dirty="0">
                <a:solidFill>
                  <a:srgbClr val="FFFFFF"/>
                </a:solidFill>
                <a:latin typeface="Calibri" pitchFamily="34" charset="0"/>
              </a:rPr>
              <a:t> Arrests</a:t>
            </a:r>
            <a:r>
              <a:rPr lang="en-US" sz="1100" dirty="0">
                <a:solidFill>
                  <a:srgbClr val="94A3B8"/>
                </a:solidFill>
                <a:latin typeface="Calibri" pitchFamily="34" charset="0"/>
              </a:rPr>
              <a:t>  indicating dangerous driver behavior</a:t>
            </a:r>
          </a:p>
          <a:p>
            <a:pPr algn="l">
              <a:spcBef>
                <a:spcPts val="600"/>
              </a:spcBef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</a:rPr>
              <a:t>+ AADT traffic volume (up to 5 pts)</a:t>
            </a:r>
          </a:p>
          <a:p>
            <a:pPr algn="l">
              <a:spcBef>
                <a:spcPts val="200"/>
              </a:spcBef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</a:rPr>
              <a:t>+ Traffic speed data (up to 4 pts, 1 confirmed)</a:t>
            </a:r>
          </a:p>
        </p:txBody>
      </p:sp>
      <p:sp>
        <p:nvSpPr>
          <p:cNvPr id="40" name="BottomCallout"/>
          <p:cNvSpPr/>
          <p:nvPr/>
        </p:nvSpPr>
        <p:spPr>
          <a:xfrm>
            <a:off x="609600" y="6217920"/>
            <a:ext cx="11064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buNone/>
            </a:pPr>
            <a:r>
              <a:rPr lang="en-US" sz="1800" b="1" i="1">
                <a:solidFill>
                  <a:srgbClr val="FFFFFF"/>
                </a:solidFill>
                <a:latin typeface="Georgia" pitchFamily="34" charset="0"/>
              </a:rPr>
              <a:t>131</a:t>
            </a:r>
            <a:r>
              <a:rPr lang="en-US" sz="1200" b="1" i="1">
                <a:solidFill>
                  <a:srgbClr val="E8562A"/>
                </a:solidFill>
                <a:latin typeface="Georgia" pitchFamily="34" charset="0"/>
              </a:rPr>
              <a:t> petition signatures   ·   </a:t>
            </a:r>
            <a:r>
              <a:rPr lang="en-US" sz="1800" b="1" i="1">
                <a:solidFill>
                  <a:srgbClr val="FFFFFF"/>
                </a:solidFill>
                <a:latin typeface="Georgia" pitchFamily="34" charset="0"/>
              </a:rPr>
              <a:t>83</a:t>
            </a:r>
            <a:r>
              <a:rPr lang="en-US" sz="1200" b="1" i="1">
                <a:solidFill>
                  <a:srgbClr val="E8562A"/>
                </a:solidFill>
                <a:latin typeface="Georgia" pitchFamily="34" charset="0"/>
              </a:rPr>
              <a:t> social media members   ·   </a:t>
            </a:r>
            <a:r>
              <a:rPr lang="en-US" sz="1800" b="1" i="1">
                <a:solidFill>
                  <a:srgbClr val="FFFFFF"/>
                </a:solidFill>
                <a:latin typeface="Georgia" pitchFamily="34" charset="0"/>
              </a:rPr>
              <a:t>11</a:t>
            </a:r>
            <a:r>
              <a:rPr lang="en-US" sz="1200" b="1" i="1">
                <a:solidFill>
                  <a:srgbClr val="E8562A"/>
                </a:solidFill>
                <a:latin typeface="Georgia" pitchFamily="34" charset="0"/>
              </a:rPr>
              <a:t> crashes   ·   </a:t>
            </a:r>
            <a:r>
              <a:rPr lang="en-US" sz="1800" b="1" i="1">
                <a:solidFill>
                  <a:srgbClr val="FFFFFF"/>
                </a:solidFill>
                <a:latin typeface="Georgia" pitchFamily="34" charset="0"/>
              </a:rPr>
              <a:t>116</a:t>
            </a:r>
            <a:r>
              <a:rPr lang="en-US" sz="1200" b="1" i="1">
                <a:solidFill>
                  <a:srgbClr val="E8562A"/>
                </a:solidFill>
                <a:latin typeface="Georgia" pitchFamily="34" charset="0"/>
              </a:rPr>
              <a:t> enforcement actions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RTS Eligibili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"/>
          <p:cNvSpPr/>
          <p:nvPr/>
        </p:nvSpPr>
        <p:spPr>
          <a:xfrm>
            <a:off x="731520" y="228600"/>
            <a:ext cx="6858000" cy="3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300">
                <a:solidFill>
                  <a:srgbClr val="2B7A78"/>
                </a:solidFill>
                <a:latin typeface="Calibri" pitchFamily="34" charset="0"/>
              </a:rPr>
              <a:t>FDOT SAFE ROUTES TO SCHOOL</a:t>
            </a:r>
          </a:p>
        </p:txBody>
      </p:sp>
      <p:sp>
        <p:nvSpPr>
          <p:cNvPr id="3" name="Title"/>
          <p:cNvSpPr/>
          <p:nvPr/>
        </p:nvSpPr>
        <p:spPr>
          <a:xfrm>
            <a:off x="731520" y="548600"/>
            <a:ext cx="10698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>
                <a:solidFill>
                  <a:srgbClr val="1E293B"/>
                </a:solidFill>
                <a:latin typeface="Georgia" pitchFamily="34" charset="0"/>
              </a:rPr>
              <a:t>We Will Also Pursue SRTS Infrastructure Grant Funding</a:t>
            </a:r>
          </a:p>
        </p:txBody>
      </p:sp>
      <p:sp>
        <p:nvSpPr>
          <p:cNvPr id="4" name="Intro"/>
          <p:cNvSpPr/>
          <p:nvPr/>
        </p:nvSpPr>
        <p:spPr>
          <a:xfrm>
            <a:off x="731520" y="1005800"/>
            <a:ext cx="10698480" cy="3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>
                <a:solidFill>
                  <a:srgbClr val="475569"/>
                </a:solidFill>
                <a:latin typeface="Calibri" pitchFamily="34" charset="0"/>
              </a:rPr>
              <a:t>This project meets every SRTS Infrastructure Grant eligibility requirement. All 8 criteria confirmed.</a:t>
            </a:r>
          </a:p>
        </p:txBody>
      </p:sp>
      <p:sp>
        <p:nvSpPr>
          <p:cNvPr id="100" name="HeaderBar"/>
          <p:cNvSpPr/>
          <p:nvPr/>
        </p:nvSpPr>
        <p:spPr>
          <a:xfrm>
            <a:off x="731520" y="1417320"/>
            <a:ext cx="6400000" cy="292100"/>
          </a:xfrm>
          <a:prstGeom prst="rect">
            <a:avLst/>
          </a:prstGeom>
          <a:solidFill>
            <a:srgbClr val="1B3A5C"/>
          </a:solidFill>
          <a:ln/>
        </p:spPr>
        <p:txBody>
          <a:bodyPr wrap="square" lIns="91440" tIns="0" rIns="91440" bIns="0" rtlCol="0" anchor="ctr"/>
          <a:lstStyle/>
          <a:p>
            <a:pPr marL="0" indent="0" algn="l">
              <a:buNone/>
            </a:pPr>
            <a:r>
              <a:rPr lang="en-US" sz="1100" b="1">
                <a:solidFill>
                  <a:srgbClr val="FFFFFF"/>
                </a:solidFill>
                <a:latin typeface="Calibri" pitchFamily="34" charset="0"/>
              </a:rPr>
              <a:t>ELIGIBILITY REQUIREMENT</a:t>
            </a:r>
          </a:p>
        </p:txBody>
      </p:sp>
      <p:sp>
        <p:nvSpPr>
          <p:cNvPr id="101" name="HeaderStatus"/>
          <p:cNvSpPr/>
          <p:nvPr/>
        </p:nvSpPr>
        <p:spPr>
          <a:xfrm>
            <a:off x="7131520" y="1417320"/>
            <a:ext cx="4298480" cy="292100"/>
          </a:xfrm>
          <a:prstGeom prst="rect">
            <a:avLst/>
          </a:prstGeom>
          <a:solidFill>
            <a:srgbClr val="1B3A5C"/>
          </a:solidFill>
          <a:ln/>
        </p:spPr>
        <p:txBody>
          <a:bodyPr wrap="square" lIns="91440" tIns="0" rIns="91440" bIns="0" rtlCol="0" anchor="ctr"/>
          <a:lstStyle/>
          <a:p>
            <a:pPr marL="0" indent="0" algn="l">
              <a:buNone/>
            </a:pPr>
            <a:r>
              <a:rPr lang="en-US" sz="1100" b="1">
                <a:solidFill>
                  <a:srgbClr val="FFFFFF"/>
                </a:solidFill>
                <a:latin typeface="Calibri" pitchFamily="34" charset="0"/>
              </a:rPr>
              <a:t>HOW WE QUALIFY</a:t>
            </a:r>
          </a:p>
        </p:txBody>
      </p:sp>
      <p:sp>
        <p:nvSpPr>
          <p:cNvPr id="10" name="Row1BG"/>
          <p:cNvSpPr/>
          <p:nvPr/>
        </p:nvSpPr>
        <p:spPr>
          <a:xfrm>
            <a:off x="731520" y="1709420"/>
            <a:ext cx="10698480" cy="292100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Row1Req"/>
          <p:cNvSpPr/>
          <p:nvPr/>
        </p:nvSpPr>
        <p:spPr>
          <a:xfrm>
            <a:off x="731520" y="1709420"/>
            <a:ext cx="640000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100" b="1">
                <a:solidFill>
                  <a:srgbClr val="2B7A78"/>
                </a:solidFill>
                <a:latin typeface="Calibri" pitchFamily="34" charset="0"/>
              </a:rPr>
              <a:t>✓  </a:t>
            </a:r>
            <a:r>
              <a:rPr lang="en-US" sz="1100" b="1">
                <a:solidFill>
                  <a:srgbClr val="1E293B"/>
                </a:solidFill>
                <a:latin typeface="Calibri" pitchFamily="34" charset="0"/>
              </a:rPr>
              <a:t>K–12 school (grades K–5 eligible)</a:t>
            </a:r>
          </a:p>
        </p:txBody>
      </p:sp>
      <p:sp>
        <p:nvSpPr>
          <p:cNvPr id="12" name="Row1Detail"/>
          <p:cNvSpPr/>
          <p:nvPr/>
        </p:nvSpPr>
        <p:spPr>
          <a:xfrm>
            <a:off x="7131520" y="1709420"/>
            <a:ext cx="429848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000">
                <a:solidFill>
                  <a:srgbClr val="475569"/>
                </a:solidFill>
                <a:latin typeface="Calibri" pitchFamily="34" charset="0"/>
              </a:rPr>
              <a:t>Sunshine Elementary serves PK–5 (1,456 students)</a:t>
            </a:r>
          </a:p>
        </p:txBody>
      </p:sp>
      <p:sp>
        <p:nvSpPr>
          <p:cNvPr id="20" name="Row2Req"/>
          <p:cNvSpPr/>
          <p:nvPr/>
        </p:nvSpPr>
        <p:spPr>
          <a:xfrm>
            <a:off x="731520" y="2001520"/>
            <a:ext cx="640000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100" b="1">
                <a:solidFill>
                  <a:srgbClr val="2B7A78"/>
                </a:solidFill>
                <a:latin typeface="Calibri" pitchFamily="34" charset="0"/>
              </a:rPr>
              <a:t>✓  </a:t>
            </a:r>
            <a:r>
              <a:rPr lang="en-US" sz="1100" b="1">
                <a:solidFill>
                  <a:srgbClr val="1E293B"/>
                </a:solidFill>
                <a:latin typeface="Calibri" pitchFamily="34" charset="0"/>
              </a:rPr>
              <a:t>School constructed before 2021</a:t>
            </a:r>
          </a:p>
        </p:txBody>
      </p:sp>
      <p:sp>
        <p:nvSpPr>
          <p:cNvPr id="21" name="Row2Detail"/>
          <p:cNvSpPr/>
          <p:nvPr/>
        </p:nvSpPr>
        <p:spPr>
          <a:xfrm>
            <a:off x="7131520" y="2001520"/>
            <a:ext cx="429848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000">
                <a:solidFill>
                  <a:srgbClr val="475569"/>
                </a:solidFill>
                <a:latin typeface="Calibri" pitchFamily="34" charset="0"/>
              </a:rPr>
              <a:t>Sunshine Elementary is an established school</a:t>
            </a:r>
          </a:p>
        </p:txBody>
      </p:sp>
      <p:sp>
        <p:nvSpPr>
          <p:cNvPr id="22" name="Row3BG"/>
          <p:cNvSpPr/>
          <p:nvPr/>
        </p:nvSpPr>
        <p:spPr>
          <a:xfrm>
            <a:off x="731520" y="2293620"/>
            <a:ext cx="10698480" cy="292100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Row3Req"/>
          <p:cNvSpPr/>
          <p:nvPr/>
        </p:nvSpPr>
        <p:spPr>
          <a:xfrm>
            <a:off x="731520" y="2293620"/>
            <a:ext cx="640000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100" b="1">
                <a:solidFill>
                  <a:srgbClr val="2B7A78"/>
                </a:solidFill>
                <a:latin typeface="Calibri" pitchFamily="34" charset="0"/>
              </a:rPr>
              <a:t>✓  </a:t>
            </a:r>
            <a:r>
              <a:rPr lang="en-US" sz="1100" b="1">
                <a:solidFill>
                  <a:srgbClr val="1E293B"/>
                </a:solidFill>
                <a:latin typeface="Calibri" pitchFamily="34" charset="0"/>
              </a:rPr>
              <a:t>Project within 2 miles of school</a:t>
            </a:r>
          </a:p>
        </p:txBody>
      </p:sp>
      <p:sp>
        <p:nvSpPr>
          <p:cNvPr id="31" name="Row3Detail"/>
          <p:cNvSpPr/>
          <p:nvPr/>
        </p:nvSpPr>
        <p:spPr>
          <a:xfrm>
            <a:off x="7131520" y="2293620"/>
            <a:ext cx="429848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000">
                <a:solidFill>
                  <a:srgbClr val="475569"/>
                </a:solidFill>
                <a:latin typeface="Calibri" pitchFamily="34" charset="0"/>
              </a:rPr>
              <a:t>Sidewalk is directly adjacent to school at 601 Sara Ave N</a:t>
            </a:r>
          </a:p>
        </p:txBody>
      </p:sp>
      <p:sp>
        <p:nvSpPr>
          <p:cNvPr id="40" name="Row4Req"/>
          <p:cNvSpPr/>
          <p:nvPr/>
        </p:nvSpPr>
        <p:spPr>
          <a:xfrm>
            <a:off x="731520" y="2585720"/>
            <a:ext cx="640000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100" b="1">
                <a:solidFill>
                  <a:srgbClr val="2B7A78"/>
                </a:solidFill>
                <a:latin typeface="Calibri" pitchFamily="34" charset="0"/>
              </a:rPr>
              <a:t>✓  </a:t>
            </a:r>
            <a:r>
              <a:rPr lang="en-US" sz="1100" b="1">
                <a:solidFill>
                  <a:srgbClr val="1E293B"/>
                </a:solidFill>
                <a:latin typeface="Calibri" pitchFamily="34" charset="0"/>
              </a:rPr>
              <a:t>Within attendance boundary of school</a:t>
            </a:r>
          </a:p>
        </p:txBody>
      </p:sp>
      <p:sp>
        <p:nvSpPr>
          <p:cNvPr id="41" name="Row4Detail"/>
          <p:cNvSpPr/>
          <p:nvPr/>
        </p:nvSpPr>
        <p:spPr>
          <a:xfrm>
            <a:off x="7131520" y="2585720"/>
            <a:ext cx="429848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000">
                <a:solidFill>
                  <a:srgbClr val="475569"/>
                </a:solidFill>
                <a:latin typeface="Calibri" pitchFamily="34" charset="0"/>
              </a:rPr>
              <a:t>Sara Ave N is the school’s primary address and drop-off route</a:t>
            </a:r>
          </a:p>
        </p:txBody>
      </p:sp>
      <p:sp>
        <p:nvSpPr>
          <p:cNvPr id="42" name="Row5BG"/>
          <p:cNvSpPr/>
          <p:nvPr/>
        </p:nvSpPr>
        <p:spPr>
          <a:xfrm>
            <a:off x="731520" y="2877820"/>
            <a:ext cx="10698480" cy="292100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0" name="Row5Req"/>
          <p:cNvSpPr/>
          <p:nvPr/>
        </p:nvSpPr>
        <p:spPr>
          <a:xfrm>
            <a:off x="731520" y="2877820"/>
            <a:ext cx="640000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100" b="1">
                <a:solidFill>
                  <a:srgbClr val="2B7A78"/>
                </a:solidFill>
                <a:latin typeface="Calibri" pitchFamily="34" charset="0"/>
              </a:rPr>
              <a:t>✓  </a:t>
            </a:r>
            <a:r>
              <a:rPr lang="en-US" sz="1100" b="1">
                <a:solidFill>
                  <a:srgbClr val="1E293B"/>
                </a:solidFill>
                <a:latin typeface="Calibri" pitchFamily="34" charset="0"/>
              </a:rPr>
              <a:t>Right-of-way is publicly owned</a:t>
            </a:r>
          </a:p>
        </p:txBody>
      </p:sp>
      <p:sp>
        <p:nvSpPr>
          <p:cNvPr id="51" name="Row5Detail"/>
          <p:cNvSpPr/>
          <p:nvPr/>
        </p:nvSpPr>
        <p:spPr>
          <a:xfrm>
            <a:off x="7131520" y="2877820"/>
            <a:ext cx="429848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000">
                <a:solidFill>
                  <a:srgbClr val="475569"/>
                </a:solidFill>
                <a:latin typeface="Calibri" pitchFamily="34" charset="0"/>
              </a:rPr>
              <a:t>Sara Ave N is a Lee County–maintained road</a:t>
            </a:r>
          </a:p>
        </p:txBody>
      </p:sp>
      <p:sp>
        <p:nvSpPr>
          <p:cNvPr id="60" name="Row6Req"/>
          <p:cNvSpPr/>
          <p:nvPr/>
        </p:nvSpPr>
        <p:spPr>
          <a:xfrm>
            <a:off x="731520" y="3169920"/>
            <a:ext cx="640000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100" b="1">
                <a:solidFill>
                  <a:srgbClr val="2B7A78"/>
                </a:solidFill>
                <a:latin typeface="Calibri" pitchFamily="34" charset="0"/>
              </a:rPr>
              <a:t>✓  </a:t>
            </a:r>
            <a:r>
              <a:rPr lang="en-US" sz="1100" b="1">
                <a:solidFill>
                  <a:srgbClr val="1E293B"/>
                </a:solidFill>
                <a:latin typeface="Calibri" pitchFamily="34" charset="0"/>
              </a:rPr>
              <a:t>Maintaining agency is the applicant</a:t>
            </a:r>
          </a:p>
        </p:txBody>
      </p:sp>
      <p:sp>
        <p:nvSpPr>
          <p:cNvPr id="61" name="Row6Detail"/>
          <p:cNvSpPr/>
          <p:nvPr/>
        </p:nvSpPr>
        <p:spPr>
          <a:xfrm>
            <a:off x="7131520" y="3169920"/>
            <a:ext cx="429848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000">
                <a:solidFill>
                  <a:srgbClr val="475569"/>
                </a:solidFill>
                <a:latin typeface="Calibri" pitchFamily="34" charset="0"/>
              </a:rPr>
              <a:t>Lee County DOT is the maintaining agency (eligible applicant)</a:t>
            </a:r>
          </a:p>
        </p:txBody>
      </p:sp>
      <p:sp>
        <p:nvSpPr>
          <p:cNvPr id="62" name="Row7BG"/>
          <p:cNvSpPr/>
          <p:nvPr/>
        </p:nvSpPr>
        <p:spPr>
          <a:xfrm>
            <a:off x="731520" y="3462020"/>
            <a:ext cx="10698480" cy="292100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0" name="Row7Req"/>
          <p:cNvSpPr/>
          <p:nvPr/>
        </p:nvSpPr>
        <p:spPr>
          <a:xfrm>
            <a:off x="731520" y="3462020"/>
            <a:ext cx="640000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100" b="1">
                <a:solidFill>
                  <a:srgbClr val="2B7A78"/>
                </a:solidFill>
                <a:latin typeface="Calibri" pitchFamily="34" charset="0"/>
              </a:rPr>
              <a:t>✓  </a:t>
            </a:r>
            <a:r>
              <a:rPr lang="en-US" sz="1100" b="1">
                <a:solidFill>
                  <a:srgbClr val="1E293B"/>
                </a:solidFill>
                <a:latin typeface="Calibri" pitchFamily="34" charset="0"/>
              </a:rPr>
              <a:t>Eligible project type: Sidewalk improvement</a:t>
            </a:r>
          </a:p>
        </p:txBody>
      </p:sp>
      <p:sp>
        <p:nvSpPr>
          <p:cNvPr id="71" name="Row7Detail"/>
          <p:cNvSpPr/>
          <p:nvPr/>
        </p:nvSpPr>
        <p:spPr>
          <a:xfrm>
            <a:off x="7131520" y="3462020"/>
            <a:ext cx="429848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000">
                <a:solidFill>
                  <a:srgbClr val="475569"/>
                </a:solidFill>
                <a:latin typeface="Calibri" pitchFamily="34" charset="0"/>
              </a:rPr>
              <a:t>New sidewalk — #1 most funded SRTS project type (200+ statewide)</a:t>
            </a:r>
          </a:p>
        </p:txBody>
      </p:sp>
      <p:sp>
        <p:nvSpPr>
          <p:cNvPr id="80" name="Row8Req"/>
          <p:cNvSpPr/>
          <p:nvPr/>
        </p:nvSpPr>
        <p:spPr>
          <a:xfrm>
            <a:off x="731520" y="3754120"/>
            <a:ext cx="640000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100" b="1">
                <a:solidFill>
                  <a:srgbClr val="2B7A78"/>
                </a:solidFill>
                <a:latin typeface="Calibri" pitchFamily="34" charset="0"/>
              </a:rPr>
              <a:t>✓  </a:t>
            </a:r>
            <a:r>
              <a:rPr lang="en-US" sz="1100" b="1">
                <a:solidFill>
                  <a:srgbClr val="1E293B"/>
                </a:solidFill>
                <a:latin typeface="Calibri" pitchFamily="34" charset="0"/>
              </a:rPr>
              <a:t>Title I school — 75% economically disadvantaged</a:t>
            </a:r>
          </a:p>
        </p:txBody>
      </p:sp>
      <p:sp>
        <p:nvSpPr>
          <p:cNvPr id="81" name="Row8Detail"/>
          <p:cNvSpPr/>
          <p:nvPr/>
        </p:nvSpPr>
        <p:spPr>
          <a:xfrm>
            <a:off x="7131520" y="3754120"/>
            <a:ext cx="429848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000">
                <a:solidFill>
                  <a:srgbClr val="475569"/>
                </a:solidFill>
                <a:latin typeface="Calibri" pitchFamily="34" charset="0"/>
              </a:rPr>
              <a:t>Strengthens equity case for grant scoring (998 free lunch eligible)</a:t>
            </a:r>
          </a:p>
        </p:txBody>
      </p:sp>
      <p:sp>
        <p:nvSpPr>
          <p:cNvPr id="90" name="InfoBar"/>
          <p:cNvSpPr/>
          <p:nvPr/>
        </p:nvSpPr>
        <p:spPr>
          <a:xfrm>
            <a:off x="731520" y="4228000"/>
            <a:ext cx="10698480" cy="292100"/>
          </a:xfrm>
          <a:prstGeom prst="rect">
            <a:avLst/>
          </a:prstGeom>
          <a:solidFill>
            <a:srgbClr val="1B3A5C"/>
          </a:solidFill>
          <a:ln/>
        </p:spPr>
        <p:txBody>
          <a:bodyPr wrap="square" lIns="91440" tIns="0" rIns="91440" bIns="0" rtlCol="0" anchor="ctr"/>
          <a:lstStyle/>
          <a:p>
            <a:pPr marL="0" indent="0" algn="l">
              <a:buNone/>
            </a:pPr>
            <a:r>
              <a:rPr lang="en-US" sz="1100" b="1">
                <a:solidFill>
                  <a:srgbClr val="FFFFFF"/>
                </a:solidFill>
                <a:latin typeface="Calibri" pitchFamily="34" charset="0"/>
              </a:rPr>
              <a:t>GRANT PROGRAM DETAILS</a:t>
            </a:r>
          </a:p>
        </p:txBody>
      </p:sp>
      <p:sp>
        <p:nvSpPr>
          <p:cNvPr id="91" name="Detail1BG"/>
          <p:cNvSpPr/>
          <p:nvPr/>
        </p:nvSpPr>
        <p:spPr>
          <a:xfrm>
            <a:off x="731520" y="4520100"/>
            <a:ext cx="10698480" cy="292100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2" name="Detail1"/>
          <p:cNvSpPr/>
          <p:nvPr/>
        </p:nvSpPr>
        <p:spPr>
          <a:xfrm>
            <a:off x="731520" y="4520100"/>
            <a:ext cx="1069848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100" b="1">
                <a:solidFill>
                  <a:srgbClr val="E8562A"/>
                </a:solidFill>
                <a:latin typeface="Calibri" pitchFamily="34" charset="0"/>
              </a:rPr>
              <a:t>Application Window:  </a:t>
            </a:r>
            <a:r>
              <a:rPr lang="en-US" sz="1100">
                <a:solidFill>
                  <a:srgbClr val="1E293B"/>
                </a:solidFill>
                <a:latin typeface="Calibri" pitchFamily="34" charset="0"/>
              </a:rPr>
              <a:t>September 30 – January 31 annually via the Grant Application Portal (GAP)</a:t>
            </a:r>
          </a:p>
        </p:txBody>
      </p:sp>
      <p:sp>
        <p:nvSpPr>
          <p:cNvPr id="93" name="Detail2"/>
          <p:cNvSpPr/>
          <p:nvPr/>
        </p:nvSpPr>
        <p:spPr>
          <a:xfrm>
            <a:off x="731520" y="4812200"/>
            <a:ext cx="1069848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100" b="1">
                <a:solidFill>
                  <a:srgbClr val="E8562A"/>
                </a:solidFill>
                <a:latin typeface="Calibri" pitchFamily="34" charset="0"/>
              </a:rPr>
              <a:t>Typical Funding:  </a:t>
            </a:r>
            <a:r>
              <a:rPr lang="en-US" sz="1100">
                <a:solidFill>
                  <a:srgbClr val="1E293B"/>
                </a:solidFill>
                <a:latin typeface="Calibri" pitchFamily="34" charset="0"/>
              </a:rPr>
              <a:t>$700K – $1M per project (FDOT District 1 recommendation)</a:t>
            </a:r>
          </a:p>
        </p:txBody>
      </p:sp>
      <p:sp>
        <p:nvSpPr>
          <p:cNvPr id="94" name="Detail3BG"/>
          <p:cNvSpPr/>
          <p:nvPr/>
        </p:nvSpPr>
        <p:spPr>
          <a:xfrm>
            <a:off x="731520" y="5104300"/>
            <a:ext cx="10698480" cy="292100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5" name="Detail3"/>
          <p:cNvSpPr/>
          <p:nvPr/>
        </p:nvSpPr>
        <p:spPr>
          <a:xfrm>
            <a:off x="731520" y="5104300"/>
            <a:ext cx="1069848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100" b="1">
                <a:solidFill>
                  <a:srgbClr val="E8562A"/>
                </a:solidFill>
                <a:latin typeface="Calibri" pitchFamily="34" charset="0"/>
              </a:rPr>
              <a:t>Lee County Precedent:  </a:t>
            </a:r>
            <a:r>
              <a:rPr lang="en-US" sz="1100">
                <a:solidFill>
                  <a:srgbClr val="1E293B"/>
                </a:solidFill>
                <a:latin typeface="Calibri" pitchFamily="34" charset="0"/>
              </a:rPr>
              <a:t>SRTS grants already awarded in 2024 for Three Oaks Elementary &amp; Harns Marsh Elementary ($2M total)</a:t>
            </a:r>
          </a:p>
        </p:txBody>
      </p:sp>
      <p:sp>
        <p:nvSpPr>
          <p:cNvPr id="96" name="Detail4"/>
          <p:cNvSpPr/>
          <p:nvPr/>
        </p:nvSpPr>
        <p:spPr>
          <a:xfrm>
            <a:off x="731520" y="5396400"/>
            <a:ext cx="10698480" cy="292100"/>
          </a:xfrm>
          <a:prstGeom prst="rect">
            <a:avLst/>
          </a:prstGeom>
          <a:noFill/>
          <a:ln/>
        </p:spPr>
        <p:txBody>
          <a:bodyPr wrap="square" lIns="91440" tIns="0" rIns="0" bIns="0" rtlCol="0" anchor="ctr"/>
          <a:lstStyle/>
          <a:p>
            <a:pPr marL="0" indent="0" algn="l">
              <a:buNone/>
            </a:pPr>
            <a:r>
              <a:rPr lang="en-US" sz="1100" b="1">
                <a:solidFill>
                  <a:srgbClr val="E8562A"/>
                </a:solidFill>
                <a:latin typeface="Calibri" pitchFamily="34" charset="0"/>
              </a:rPr>
              <a:t>Federal Backing:  </a:t>
            </a:r>
            <a:r>
              <a:rPr lang="en-US" sz="1100">
                <a:solidFill>
                  <a:srgbClr val="1E293B"/>
                </a:solidFill>
                <a:latin typeface="Calibri" pitchFamily="34" charset="0"/>
              </a:rPr>
              <a:t>Infrastructure Investment &amp; Jobs Act expanded SRTS funding via Transportation Alternatives ($1.44B/yr nationally)</a:t>
            </a:r>
          </a:p>
        </p:txBody>
      </p:sp>
      <p:sp>
        <p:nvSpPr>
          <p:cNvPr id="200" name="Callout"/>
          <p:cNvSpPr/>
          <p:nvPr/>
        </p:nvSpPr>
        <p:spPr>
          <a:xfrm>
            <a:off x="731520" y="5850000"/>
            <a:ext cx="10698480" cy="548640"/>
          </a:xfrm>
          <a:prstGeom prst="roundRect">
            <a:avLst>
              <a:gd name="adj" fmla="val 16667"/>
            </a:avLst>
          </a:prstGeom>
          <a:solidFill>
            <a:srgbClr val="2B7A78">
              <a:alpha val="15000"/>
            </a:srgbClr>
          </a:solidFill>
          <a:ln w="12700">
            <a:solidFill>
              <a:srgbClr val="2B7A78"/>
            </a:solidFill>
          </a:ln>
        </p:spPr>
        <p:txBody>
          <a:bodyPr wrap="square" lIns="137160" tIns="45720" rIns="137160" bIns="45720" rtlCol="0" anchor="ctr"/>
          <a:lstStyle/>
          <a:p>
            <a:pPr marL="0" indent="0" algn="l">
              <a:buNone/>
            </a:pPr>
            <a:r>
              <a:rPr lang="en-US" sz="1100" b="1">
                <a:solidFill>
                  <a:srgbClr val="1B3A5C"/>
                </a:solidFill>
                <a:latin typeface="Calibri" pitchFamily="34" charset="0"/>
              </a:rPr>
              <a:t>Next Step:  </a:t>
            </a:r>
            <a:r>
              <a:rPr lang="en-US" sz="1100">
                <a:solidFill>
                  <a:srgbClr val="1E293B"/>
                </a:solidFill>
                <a:latin typeface="Calibri" pitchFamily="34" charset="0"/>
              </a:rPr>
              <a:t>We are requesting Lee County DOT include Sunshine Elementary in their next SRTS grant application cycle (Sept 30 – Jan 31). FDOT District 1 SRTS Coordinator: Mengya “Amy” Ao — (863) 519-2510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agent/turn2/workspace/images/completed-concrete-sidewalk-along-a-florida-suburb_2026-04-24T01-01-46_image_DAS_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2653"/>
            <a:ext cx="5835977" cy="4661014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5029200"/>
            <a:ext cx="5029200" cy="1828800"/>
          </a:xfrm>
          <a:prstGeom prst="rect">
            <a:avLst/>
          </a:prstGeom>
          <a:solidFill>
            <a:srgbClr val="000000">
              <a:alpha val="5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365760" y="5303520"/>
            <a:ext cx="42976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sidewalk unlocks the full chain of safety infrastructure for Sunshine Elementary.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943600" y="457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300" dirty="0">
                <a:solidFill>
                  <a:srgbClr val="2B7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 SIDEWALK DELIVERS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943600" y="914400"/>
            <a:ext cx="548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Benefits for Students</a:t>
            </a:r>
            <a:endParaRPr lang="en-US" sz="2800" dirty="0"/>
          </a:p>
          <a:p>
            <a:pPr marL="0" indent="0" algn="l">
              <a:buNone/>
            </a:pPr>
            <a:r>
              <a:rPr lang="en-US" sz="280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&amp; Community</a:t>
            </a:r>
            <a:endParaRPr lang="en-US" sz="28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2148840"/>
            <a:ext cx="320040" cy="32004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492240" y="210312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 Walking Path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6492240" y="242316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separated 5-foot concrete sidewalk protects children from vehicle traffic.</a:t>
            </a:r>
            <a:endParaRPr lang="en-US" sz="12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3017520"/>
            <a:ext cx="320040" cy="32004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492240" y="297180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Crosswalk Eligibility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6492240" y="329184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sidewalk enables installation of a marked crosswalk at the school.</a:t>
            </a:r>
            <a:endParaRPr lang="en-US" sz="12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3886200"/>
            <a:ext cx="320040" cy="32004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492240" y="384048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 Zone Signs</a:t>
            </a:r>
            <a:endParaRPr lang="en-US" sz="1600" dirty="0"/>
          </a:p>
        </p:txBody>
      </p:sp>
      <p:sp>
        <p:nvSpPr>
          <p:cNvPr id="15" name="Text 9"/>
          <p:cNvSpPr/>
          <p:nvPr/>
        </p:nvSpPr>
        <p:spPr>
          <a:xfrm>
            <a:off x="6492240" y="41605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a crosswalk, school zone speed limit signs and flashing beacons can follow.</a:t>
            </a:r>
            <a:endParaRPr lang="en-US" sz="120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4754880"/>
            <a:ext cx="320040" cy="320040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6492240" y="470916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Accessibility</a:t>
            </a:r>
            <a:endParaRPr lang="en-US" sz="1600" dirty="0"/>
          </a:p>
        </p:txBody>
      </p:sp>
      <p:sp>
        <p:nvSpPr>
          <p:cNvPr id="18" name="Text 11"/>
          <p:cNvSpPr/>
          <p:nvPr/>
        </p:nvSpPr>
        <p:spPr>
          <a:xfrm>
            <a:off x="6492240" y="502920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Provides an accessible route for students and residents with mobility needs.</a:t>
            </a:r>
            <a:endParaRPr lang="en-US" sz="1200" dirty="0"/>
          </a:p>
        </p:txBody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5623560"/>
            <a:ext cx="320040" cy="320040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6492240" y="557784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Neighborhood Connectivity</a:t>
            </a:r>
            <a:endParaRPr lang="en-US" sz="1600" dirty="0"/>
          </a:p>
        </p:txBody>
      </p:sp>
      <p:sp>
        <p:nvSpPr>
          <p:cNvPr id="21" name="Text 13"/>
          <p:cNvSpPr/>
          <p:nvPr/>
        </p:nvSpPr>
        <p:spPr>
          <a:xfrm>
            <a:off x="6492240" y="589788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Fills a critical gap in pedestrian infrastructure linking homes to the school.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ow Complexi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97280" y="49973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300">
                <a:solidFill>
                  <a:srgbClr val="2B7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IMPLEMENTATION ASSESSMENT</a:t>
            </a:r>
          </a:p>
        </p:txBody>
      </p:sp>
      <p:sp>
        <p:nvSpPr>
          <p:cNvPr id="3" name="Text 1"/>
          <p:cNvSpPr/>
          <p:nvPr/>
        </p:nvSpPr>
        <p:spPr>
          <a:xfrm>
            <a:off x="1051560" y="956930"/>
            <a:ext cx="10698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This Is a Low-Complexity, High-Impact Project</a:t>
            </a:r>
          </a:p>
        </p:txBody>
      </p:sp>
      <p:sp>
        <p:nvSpPr>
          <p:cNvPr id="4" name="Shape 2"/>
          <p:cNvSpPr/>
          <p:nvPr/>
        </p:nvSpPr>
        <p:spPr>
          <a:xfrm>
            <a:off x="731520" y="1828800"/>
            <a:ext cx="5029200" cy="914400"/>
          </a:xfrm>
          <a:prstGeom prst="rect">
            <a:avLst/>
          </a:prstGeom>
          <a:solidFill>
            <a:srgbClr val="F5F7FA"/>
          </a:solidFill>
          <a:ln/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31520" y="1828800"/>
            <a:ext cx="73152" cy="914400"/>
          </a:xfrm>
          <a:prstGeom prst="rect">
            <a:avLst/>
          </a:prstGeom>
          <a:solidFill>
            <a:srgbClr val="2B7A7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2"/>
          <p:cNvSpPr/>
          <p:nvPr/>
        </p:nvSpPr>
        <p:spPr>
          <a:xfrm>
            <a:off x="1005840" y="1920240"/>
            <a:ext cx="4572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b="1">
                <a:solidFill>
                  <a:srgbClr val="1E293B"/>
                </a:solidFill>
                <a:latin typeface="Calibri" pitchFamily="34" charset="0"/>
              </a:rPr>
              <a:t>Straight-Line Sidewalk Segment</a:t>
            </a:r>
          </a:p>
          <a:p>
            <a:pPr marL="0" indent="0" algn="l">
              <a:buNone/>
            </a:pPr>
            <a:r>
              <a:rPr lang="en-US" sz="1200">
                <a:solidFill>
                  <a:srgbClr val="475569"/>
                </a:solidFill>
                <a:latin typeface="Calibri" pitchFamily="34" charset="0"/>
              </a:rPr>
              <a:t>Standard 5-foot concrete sidewalk, one block, no curves or complex geometry.</a:t>
            </a:r>
          </a:p>
        </p:txBody>
      </p:sp>
      <p:sp>
        <p:nvSpPr>
          <p:cNvPr id="7" name="Shape 4"/>
          <p:cNvSpPr/>
          <p:nvPr/>
        </p:nvSpPr>
        <p:spPr>
          <a:xfrm>
            <a:off x="6400800" y="1828800"/>
            <a:ext cx="5029200" cy="914400"/>
          </a:xfrm>
          <a:prstGeom prst="rect">
            <a:avLst/>
          </a:prstGeom>
          <a:solidFill>
            <a:srgbClr val="F5F7FA"/>
          </a:solidFill>
          <a:ln/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6400800" y="1828800"/>
            <a:ext cx="73152" cy="914400"/>
          </a:xfrm>
          <a:prstGeom prst="rect">
            <a:avLst/>
          </a:prstGeom>
          <a:solidFill>
            <a:srgbClr val="2B7A7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3"/>
          <p:cNvSpPr/>
          <p:nvPr/>
        </p:nvSpPr>
        <p:spPr>
          <a:xfrm>
            <a:off x="6675120" y="1920240"/>
            <a:ext cx="4572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b="1">
                <a:solidFill>
                  <a:srgbClr val="1E293B"/>
                </a:solidFill>
                <a:latin typeface="Calibri" pitchFamily="34" charset="0"/>
              </a:rPr>
              <a:t>Standard Design</a:t>
            </a:r>
          </a:p>
          <a:p>
            <a:pPr marL="0" indent="0" algn="l">
              <a:buNone/>
            </a:pPr>
            <a:r>
              <a:rPr lang="en-US" sz="1200">
                <a:solidFill>
                  <a:srgbClr val="475569"/>
                </a:solidFill>
                <a:latin typeface="Calibri" pitchFamily="34" charset="0"/>
              </a:rPr>
              <a:t>No custom engineering required. Uses standard FDOT-compliant sidewalk specifications.</a:t>
            </a:r>
          </a:p>
        </p:txBody>
      </p:sp>
      <p:sp>
        <p:nvSpPr>
          <p:cNvPr id="10" name="Shape 6"/>
          <p:cNvSpPr/>
          <p:nvPr/>
        </p:nvSpPr>
        <p:spPr>
          <a:xfrm>
            <a:off x="731520" y="2926080"/>
            <a:ext cx="5029200" cy="914400"/>
          </a:xfrm>
          <a:prstGeom prst="rect">
            <a:avLst/>
          </a:prstGeom>
          <a:solidFill>
            <a:srgbClr val="F5F7FA"/>
          </a:solidFill>
          <a:ln/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731520" y="2926080"/>
            <a:ext cx="73152" cy="914400"/>
          </a:xfrm>
          <a:prstGeom prst="rect">
            <a:avLst/>
          </a:prstGeom>
          <a:solidFill>
            <a:srgbClr val="2B7A7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4"/>
          <p:cNvSpPr/>
          <p:nvPr/>
        </p:nvSpPr>
        <p:spPr>
          <a:xfrm>
            <a:off x="1005840" y="3017520"/>
            <a:ext cx="4572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E293B"/>
                </a:solidFill>
                <a:latin typeface="Calibri" pitchFamily="34" charset="0"/>
              </a:rPr>
              <a:t>No Drainage Redesign Expected</a:t>
            </a:r>
          </a:p>
          <a:p>
            <a:pPr marL="0" indent="0" algn="l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</a:rPr>
              <a:t>Preliminary assessment suggests no major drainage modifications required.</a:t>
            </a:r>
          </a:p>
        </p:txBody>
      </p:sp>
      <p:sp>
        <p:nvSpPr>
          <p:cNvPr id="13" name="Shape 8"/>
          <p:cNvSpPr/>
          <p:nvPr/>
        </p:nvSpPr>
        <p:spPr>
          <a:xfrm>
            <a:off x="6431282" y="2926080"/>
            <a:ext cx="5029200" cy="914400"/>
          </a:xfrm>
          <a:prstGeom prst="rect">
            <a:avLst/>
          </a:prstGeom>
          <a:solidFill>
            <a:srgbClr val="F5F7FA"/>
          </a:solidFill>
          <a:ln/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9"/>
          <p:cNvSpPr/>
          <p:nvPr/>
        </p:nvSpPr>
        <p:spPr>
          <a:xfrm>
            <a:off x="6400800" y="2926080"/>
            <a:ext cx="73152" cy="914400"/>
          </a:xfrm>
          <a:prstGeom prst="rect">
            <a:avLst/>
          </a:prstGeom>
          <a:solidFill>
            <a:srgbClr val="2B7A7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5"/>
          <p:cNvSpPr/>
          <p:nvPr/>
        </p:nvSpPr>
        <p:spPr>
          <a:xfrm>
            <a:off x="6675120" y="3017520"/>
            <a:ext cx="4572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E293B"/>
                </a:solidFill>
                <a:latin typeface="Calibri" pitchFamily="34" charset="0"/>
              </a:rPr>
              <a:t>No Utility Relocation Expected</a:t>
            </a:r>
          </a:p>
          <a:p>
            <a:pPr marL="0" indent="0" algn="l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</a:rPr>
              <a:t>Preliminary review suggests utilities will not require relocation</a:t>
            </a:r>
            <a:r>
              <a:rPr lang="en-US" sz="1200">
                <a:solidFill>
                  <a:srgbClr val="475569"/>
                </a:solidFill>
                <a:latin typeface="Calibri" pitchFamily="34" charset="0"/>
              </a:rPr>
              <a:t>.</a:t>
            </a:r>
            <a:endParaRPr lang="en-US" sz="1200" dirty="0">
              <a:solidFill>
                <a:srgbClr val="475569"/>
              </a:solidFill>
              <a:latin typeface="Calibri" pitchFamily="34" charset="0"/>
            </a:endParaRPr>
          </a:p>
        </p:txBody>
      </p:sp>
      <p:sp>
        <p:nvSpPr>
          <p:cNvPr id="16" name="Shape 10"/>
          <p:cNvSpPr/>
          <p:nvPr/>
        </p:nvSpPr>
        <p:spPr>
          <a:xfrm>
            <a:off x="667725" y="4206240"/>
            <a:ext cx="10698480" cy="2103120"/>
          </a:xfrm>
          <a:prstGeom prst="rect">
            <a:avLst/>
          </a:prstGeom>
          <a:solidFill>
            <a:srgbClr val="1B3A5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6"/>
          <p:cNvSpPr/>
          <p:nvPr/>
        </p:nvSpPr>
        <p:spPr>
          <a:xfrm>
            <a:off x="1097280" y="429768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>
                <a:solidFill>
                  <a:srgbClr val="FFFFFF"/>
                </a:solidFill>
                <a:latin typeface="Georgia" pitchFamily="34" charset="0"/>
              </a:rPr>
              <a:t>Right-of-Way Confirmation</a:t>
            </a:r>
          </a:p>
        </p:txBody>
      </p:sp>
      <p:sp>
        <p:nvSpPr>
          <p:cNvPr id="18" name="Text 7"/>
          <p:cNvSpPr/>
          <p:nvPr/>
        </p:nvSpPr>
        <p:spPr>
          <a:xfrm>
            <a:off x="1097280" y="46634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>
                <a:solidFill>
                  <a:srgbClr val="5EEAD4"/>
                </a:solidFill>
                <a:latin typeface="Calibri" pitchFamily="34" charset="0"/>
              </a:rPr>
              <a:t>Preliminary review indicates sufficient right-of-way.</a:t>
            </a:r>
          </a:p>
        </p:txBody>
      </p:sp>
      <p:sp>
        <p:nvSpPr>
          <p:cNvPr id="19" name="Text 8"/>
          <p:cNvSpPr/>
          <p:nvPr/>
        </p:nvSpPr>
        <p:spPr>
          <a:xfrm>
            <a:off x="1097280" y="512064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>
                <a:solidFill>
                  <a:srgbClr val="CBD5E1"/>
                </a:solidFill>
                <a:latin typeface="Calibri" pitchFamily="34" charset="0"/>
              </a:rPr>
              <a:t>No additional land acquisition is required. Sara Ave N is a county-maintained road with existing public right-of-way. Clear ROW removes a major barrier to project approval and accelerates timeline.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ommunity Suppor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97280" y="49973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300" dirty="0">
                <a:solidFill>
                  <a:srgbClr val="2B7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BACKING</a:t>
            </a:r>
          </a:p>
        </p:txBody>
      </p:sp>
      <p:sp>
        <p:nvSpPr>
          <p:cNvPr id="3" name="Text 1"/>
          <p:cNvSpPr/>
          <p:nvPr/>
        </p:nvSpPr>
        <p:spPr>
          <a:xfrm>
            <a:off x="1173482" y="970589"/>
            <a:ext cx="10698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Community Support and Partnership</a:t>
            </a:r>
          </a:p>
        </p:txBody>
      </p:sp>
      <p:sp>
        <p:nvSpPr>
          <p:cNvPr id="4" name="Shape 2"/>
          <p:cNvSpPr/>
          <p:nvPr/>
        </p:nvSpPr>
        <p:spPr>
          <a:xfrm>
            <a:off x="731520" y="1828800"/>
            <a:ext cx="5029200" cy="1097280"/>
          </a:xfrm>
          <a:prstGeom prst="rect">
            <a:avLst/>
          </a:prstGeom>
          <a:solidFill>
            <a:srgbClr val="F5F7FA"/>
          </a:solidFill>
          <a:ln/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31520" y="1828800"/>
            <a:ext cx="73152" cy="1097280"/>
          </a:xfrm>
          <a:prstGeom prst="rect">
            <a:avLst/>
          </a:prstGeom>
          <a:solidFill>
            <a:srgbClr val="E856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2"/>
          <p:cNvSpPr/>
          <p:nvPr/>
        </p:nvSpPr>
        <p:spPr>
          <a:xfrm>
            <a:off x="1005840" y="192024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E293B"/>
                </a:solidFill>
                <a:latin typeface="Calibri" pitchFamily="34" charset="0"/>
              </a:rPr>
              <a:t>Community Petition</a:t>
            </a:r>
          </a:p>
        </p:txBody>
      </p:sp>
      <p:sp>
        <p:nvSpPr>
          <p:cNvPr id="7" name="Text 3"/>
          <p:cNvSpPr/>
          <p:nvPr/>
        </p:nvSpPr>
        <p:spPr>
          <a:xfrm>
            <a:off x="1005840" y="228600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E8562A"/>
                </a:solidFill>
                <a:latin typeface="Georgia" pitchFamily="34" charset="0"/>
              </a:rPr>
              <a:t>131</a:t>
            </a:r>
            <a:r>
              <a:rPr lang="en-US" sz="1400" b="1" dirty="0">
                <a:solidFill>
                  <a:srgbClr val="1E293B"/>
                </a:solidFill>
                <a:latin typeface="Calibri" pitchFamily="34" charset="0"/>
              </a:rPr>
              <a:t> Signatures</a:t>
            </a:r>
          </a:p>
          <a:p>
            <a:pPr marL="0" indent="0" algn="l">
              <a:spcBef>
                <a:spcPts val="200"/>
              </a:spcBef>
              <a:buNone/>
            </a:pPr>
            <a:r>
              <a:rPr lang="en-US" sz="1100" dirty="0">
                <a:solidFill>
                  <a:srgbClr val="475569"/>
                </a:solidFill>
                <a:latin typeface="Calibri" pitchFamily="34" charset="0"/>
              </a:rPr>
              <a:t>Citizens of Lee County &amp; concerned parents of Sunshine Elementary</a:t>
            </a:r>
          </a:p>
        </p:txBody>
      </p:sp>
      <p:sp>
        <p:nvSpPr>
          <p:cNvPr id="8" name="Shape 4"/>
          <p:cNvSpPr/>
          <p:nvPr/>
        </p:nvSpPr>
        <p:spPr>
          <a:xfrm>
            <a:off x="6400800" y="1828800"/>
            <a:ext cx="5029200" cy="1097280"/>
          </a:xfrm>
          <a:prstGeom prst="rect">
            <a:avLst/>
          </a:prstGeom>
          <a:solidFill>
            <a:srgbClr val="F5F7FA"/>
          </a:solidFill>
          <a:ln/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5"/>
          <p:cNvSpPr/>
          <p:nvPr/>
        </p:nvSpPr>
        <p:spPr>
          <a:xfrm>
            <a:off x="6400800" y="1828800"/>
            <a:ext cx="73152" cy="1097280"/>
          </a:xfrm>
          <a:prstGeom prst="rect">
            <a:avLst/>
          </a:prstGeom>
          <a:solidFill>
            <a:srgbClr val="E856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4"/>
          <p:cNvSpPr/>
          <p:nvPr/>
        </p:nvSpPr>
        <p:spPr>
          <a:xfrm>
            <a:off x="6675120" y="192024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E293B"/>
                </a:solidFill>
                <a:latin typeface="Calibri" pitchFamily="34" charset="0"/>
              </a:rPr>
              <a:t>PTA / Principal Support</a:t>
            </a:r>
          </a:p>
        </p:txBody>
      </p:sp>
      <p:sp>
        <p:nvSpPr>
          <p:cNvPr id="11" name="Text 5"/>
          <p:cNvSpPr/>
          <p:nvPr/>
        </p:nvSpPr>
        <p:spPr>
          <a:xfrm>
            <a:off x="6630955" y="2286000"/>
            <a:ext cx="4616165" cy="924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</a:rPr>
              <a:t>Sunshine Elementary Principal Erin Brandao has been a strong advocate for this project and has formally submitted a Facility Modification request through the District Safety Officer for modification of the school property to help parking and traffic flow. Crosswalks and sidewalks were part of the request. </a:t>
            </a:r>
          </a:p>
        </p:txBody>
      </p:sp>
      <p:sp>
        <p:nvSpPr>
          <p:cNvPr id="12" name="Shape 6"/>
          <p:cNvSpPr/>
          <p:nvPr/>
        </p:nvSpPr>
        <p:spPr>
          <a:xfrm>
            <a:off x="731520" y="3119480"/>
            <a:ext cx="5029200" cy="1097280"/>
          </a:xfrm>
          <a:prstGeom prst="rect">
            <a:avLst/>
          </a:prstGeom>
          <a:solidFill>
            <a:srgbClr val="F5F7FA"/>
          </a:solidFill>
          <a:ln/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7"/>
          <p:cNvSpPr/>
          <p:nvPr/>
        </p:nvSpPr>
        <p:spPr>
          <a:xfrm>
            <a:off x="731520" y="3119480"/>
            <a:ext cx="73152" cy="1097280"/>
          </a:xfrm>
          <a:prstGeom prst="rect">
            <a:avLst/>
          </a:prstGeom>
          <a:solidFill>
            <a:srgbClr val="E856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6"/>
          <p:cNvSpPr/>
          <p:nvPr/>
        </p:nvSpPr>
        <p:spPr>
          <a:xfrm>
            <a:off x="1005840" y="321092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1E293B"/>
                </a:solidFill>
                <a:latin typeface="Calibri" pitchFamily="34" charset="0"/>
              </a:rPr>
              <a:t>School District Alignment</a:t>
            </a:r>
          </a:p>
        </p:txBody>
      </p:sp>
      <p:sp>
        <p:nvSpPr>
          <p:cNvPr id="15" name="Text 7"/>
          <p:cNvSpPr/>
          <p:nvPr/>
        </p:nvSpPr>
        <p:spPr>
          <a:xfrm>
            <a:off x="1005840" y="3576680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>
                <a:solidFill>
                  <a:srgbClr val="475569"/>
                </a:solidFill>
                <a:latin typeface="Calibri" pitchFamily="34" charset="0"/>
              </a:rPr>
              <a:t>The Lee County School District’s adopted policy explicitly prioritizes student safety during travel to and from school, directly aligning with the need for pedestrian infrastructure on Sara Ave N.</a:t>
            </a:r>
          </a:p>
        </p:txBody>
      </p:sp>
      <p:sp>
        <p:nvSpPr>
          <p:cNvPr id="19" name="Shape SocialBG"/>
          <p:cNvSpPr/>
          <p:nvPr/>
        </p:nvSpPr>
        <p:spPr>
          <a:xfrm>
            <a:off x="6400800" y="3119480"/>
            <a:ext cx="5029200" cy="1521100"/>
          </a:xfrm>
          <a:prstGeom prst="rect">
            <a:avLst/>
          </a:prstGeom>
          <a:solidFill>
            <a:srgbClr val="F5F7FA"/>
          </a:solidFill>
          <a:ln/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SocialAccent"/>
          <p:cNvSpPr/>
          <p:nvPr/>
        </p:nvSpPr>
        <p:spPr>
          <a:xfrm>
            <a:off x="6400800" y="3119480"/>
            <a:ext cx="73152" cy="1097280"/>
          </a:xfrm>
          <a:prstGeom prst="rect">
            <a:avLst/>
          </a:prstGeom>
          <a:solidFill>
            <a:srgbClr val="2B7A7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SocialTitle"/>
          <p:cNvSpPr/>
          <p:nvPr/>
        </p:nvSpPr>
        <p:spPr>
          <a:xfrm>
            <a:off x="6675120" y="321092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1E293B"/>
                </a:solidFill>
                <a:latin typeface="Calibri" pitchFamily="34" charset="0"/>
              </a:rPr>
              <a:t>Organized Parent Advocacy</a:t>
            </a:r>
          </a:p>
        </p:txBody>
      </p:sp>
      <p:sp>
        <p:nvSpPr>
          <p:cNvPr id="22" name="Text SocialBody"/>
          <p:cNvSpPr/>
          <p:nvPr/>
        </p:nvSpPr>
        <p:spPr>
          <a:xfrm>
            <a:off x="6675120" y="3576680"/>
            <a:ext cx="4572000" cy="10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>
                <a:solidFill>
                  <a:srgbClr val="2B7A78"/>
                </a:solidFill>
                <a:latin typeface="Calibri" pitchFamily="34" charset="0"/>
              </a:rPr>
              <a:t>“Sidewalks and Crosswalks for Sunshine Elementary”</a:t>
            </a:r>
          </a:p>
          <a:p>
            <a:pPr marL="0" indent="0" algn="l">
              <a:spcBef>
                <a:spcPts val="200"/>
              </a:spcBef>
              <a:buNone/>
            </a:pPr>
            <a:r>
              <a:rPr lang="en-US" sz="3200" b="1">
                <a:solidFill>
                  <a:srgbClr val="2B7A78"/>
                </a:solidFill>
                <a:latin typeface="Georgia" pitchFamily="34" charset="0"/>
              </a:rPr>
              <a:t>83</a:t>
            </a:r>
            <a:r>
              <a:rPr lang="en-US" sz="1400" b="1">
                <a:solidFill>
                  <a:srgbClr val="1E293B"/>
                </a:solidFill>
                <a:latin typeface="Calibri" pitchFamily="34" charset="0"/>
              </a:rPr>
              <a:t> Members</a:t>
            </a:r>
          </a:p>
          <a:p>
            <a:pPr marL="0" indent="0" algn="l">
              <a:spcBef>
                <a:spcPts val="200"/>
              </a:spcBef>
              <a:buNone/>
            </a:pPr>
            <a:r>
              <a:rPr lang="en-US" sz="1100">
                <a:solidFill>
                  <a:srgbClr val="475569"/>
                </a:solidFill>
                <a:latin typeface="Calibri" pitchFamily="34" charset="0"/>
              </a:rPr>
              <a:t>Parent-led advocacy group mobilizing community awareness and building sustained public support for pedestrian safety.</a:t>
            </a:r>
          </a:p>
        </p:txBody>
      </p:sp>
      <p:sp>
        <p:nvSpPr>
          <p:cNvPr id="16" name="Shape 8"/>
          <p:cNvSpPr/>
          <p:nvPr/>
        </p:nvSpPr>
        <p:spPr>
          <a:xfrm>
            <a:off x="667725" y="4663440"/>
            <a:ext cx="5288013" cy="1645920"/>
          </a:xfrm>
          <a:prstGeom prst="rect">
            <a:avLst/>
          </a:prstGeom>
          <a:solidFill>
            <a:srgbClr val="1B3A5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8"/>
          <p:cNvSpPr/>
          <p:nvPr/>
        </p:nvSpPr>
        <p:spPr>
          <a:xfrm>
            <a:off x="1097280" y="475488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>
                <a:solidFill>
                  <a:srgbClr val="FFFFFF"/>
                </a:solidFill>
                <a:latin typeface="Georgia" pitchFamily="34" charset="0"/>
              </a:rPr>
              <a:t>Our Partnership Commitment</a:t>
            </a:r>
          </a:p>
        </p:txBody>
      </p:sp>
      <p:sp>
        <p:nvSpPr>
          <p:cNvPr id="18" name="Text 9"/>
          <p:cNvSpPr/>
          <p:nvPr/>
        </p:nvSpPr>
        <p:spPr>
          <a:xfrm>
            <a:off x="1097280" y="5166360"/>
            <a:ext cx="474517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CBD5E1"/>
                </a:solidFill>
                <a:latin typeface="Calibri" pitchFamily="34" charset="0"/>
              </a:rPr>
              <a:t>We are prepared to actively support grant competitiveness through organized community engagement, public advocacy, and any partnership efforts that would strengthen this project’s path to approval and funding.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CBEC69E-AE24-FB3C-D205-3C5DCA5D6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4581" y="4468220"/>
            <a:ext cx="2407381" cy="2335419"/>
          </a:xfrm>
          <a:prstGeom prst="rect">
            <a:avLst/>
          </a:prstGeom>
        </p:spPr>
      </p:pic>
      <p:sp>
        <p:nvSpPr>
          <p:cNvPr id="30" name="Callout Box"/>
          <p:cNvSpPr/>
          <p:nvPr/>
        </p:nvSpPr>
        <p:spPr>
          <a:xfrm>
            <a:off x="7151293" y="4617921"/>
            <a:ext cx="2200000" cy="2074191"/>
          </a:xfrm>
          <a:prstGeom prst="roundRect">
            <a:avLst>
              <a:gd name="adj" fmla="val 8000"/>
            </a:avLst>
          </a:prstGeom>
          <a:solidFill>
            <a:srgbClr val="1B3A5C">
              <a:alpha val="92000"/>
            </a:srgbClr>
          </a:solidFill>
          <a:ln w="12700">
            <a:solidFill>
              <a:srgbClr val="E8562A"/>
            </a:solidFill>
          </a:ln>
          <a:effectLst>
            <a:outerShdw blurRad="50800" dist="25400" dir="5400000" algn="bl" rotWithShape="0">
              <a:srgbClr val="000000">
                <a:alpha val="20000"/>
              </a:srgbClr>
            </a:outerShdw>
          </a:effectLst>
        </p:spPr>
        <p:txBody>
          <a:bodyPr wrap="square" lIns="91440" tIns="72000" rIns="91440" bIns="7200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E8562A"/>
                </a:solidFill>
                <a:latin typeface="Calibri" pitchFamily="34" charset="0"/>
              </a:rPr>
              <a:t>Derek Felder — Public Comment</a:t>
            </a:r>
          </a:p>
          <a:p>
            <a:pPr marL="0" indent="0" algn="l">
              <a:spcBef>
                <a:spcPts val="400"/>
              </a:spcBef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</a:rPr>
              <a:t>Unice and 25th is scheduled to have sidewalks added in the coming years — funded by a grant and programmed in the 5-year plan.</a:t>
            </a:r>
          </a:p>
          <a:p>
            <a:pPr marL="0" indent="0" algn="l">
              <a:spcBef>
                <a:spcPts val="400"/>
              </a:spcBef>
              <a:buNone/>
            </a:pPr>
            <a:r>
              <a:rPr lang="en-US" sz="900" b="1" dirty="0">
                <a:solidFill>
                  <a:srgbClr val="CBD5E1"/>
                </a:solidFill>
                <a:latin typeface="Calibri" pitchFamily="34" charset="0"/>
              </a:rPr>
              <a:t>Context:</a:t>
            </a:r>
            <a:r>
              <a:rPr lang="en-US" sz="900" dirty="0">
                <a:solidFill>
                  <a:srgbClr val="CBD5E1"/>
                </a:solidFill>
                <a:latin typeface="Calibri" pitchFamily="34" charset="0"/>
              </a:rPr>
              <a:t> Response to a social media video highlighting DOT inconsistencies — requiring sidewalks on both sides of the road, a crosswalk, and flashing school zone signs.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B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48640"/>
            <a:ext cx="10698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5EEA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REQUEST</a:t>
            </a:r>
            <a:r>
              <a:rPr lang="en-US" sz="1400" b="1" kern="0" spc="300">
                <a:solidFill>
                  <a:srgbClr val="5EEA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TO THE COMMITTEE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1097280" y="1005840"/>
            <a:ext cx="9966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Rank This Project. Fund This Sidewalk.</a:t>
            </a:r>
            <a:endParaRPr lang="en-US" sz="3200"/>
          </a:p>
          <a:p>
            <a:pPr marL="0" indent="0" algn="ctr">
              <a:buNone/>
            </a:pPr>
            <a:r>
              <a:rPr lang="en-US" sz="3200" b="1">
                <a:solidFill>
                  <a:srgbClr val="E856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Protect These Children.</a:t>
            </a:r>
            <a:endParaRPr lang="en-US" sz="3200"/>
          </a:p>
        </p:txBody>
      </p:sp>
      <p:sp>
        <p:nvSpPr>
          <p:cNvPr id="4" name="Shape 2"/>
          <p:cNvSpPr/>
          <p:nvPr/>
        </p:nvSpPr>
        <p:spPr>
          <a:xfrm>
            <a:off x="5394960" y="2103120"/>
            <a:ext cx="1371600" cy="45720"/>
          </a:xfrm>
          <a:prstGeom prst="rect">
            <a:avLst/>
          </a:prstGeom>
          <a:solidFill>
            <a:srgbClr val="E856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AskCard"/>
          <p:cNvSpPr/>
          <p:nvPr/>
        </p:nvSpPr>
        <p:spPr>
          <a:xfrm>
            <a:off x="1371600" y="2377440"/>
            <a:ext cx="9418320" cy="2468880"/>
          </a:xfrm>
          <a:prstGeom prst="rect">
            <a:avLst/>
          </a:prstGeom>
          <a:solidFill>
            <a:srgbClr val="234876"/>
          </a:solidFill>
          <a:ln/>
          <a:effectLst>
            <a:outerShdw blurRad="127000" dist="381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AskTitle"/>
          <p:cNvSpPr/>
          <p:nvPr/>
        </p:nvSpPr>
        <p:spPr>
          <a:xfrm>
            <a:off x="1737360" y="2514600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>
                <a:solidFill>
                  <a:srgbClr val="5EEAD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 Are Requesting:</a:t>
            </a:r>
            <a:endParaRPr lang="en-US" sz="1600"/>
          </a:p>
        </p:txBody>
      </p:sp>
      <p:sp>
        <p:nvSpPr>
          <p:cNvPr id="22" name="AskItems"/>
          <p:cNvSpPr/>
          <p:nvPr/>
        </p:nvSpPr>
        <p:spPr>
          <a:xfrm>
            <a:off x="1737360" y="2971800"/>
            <a:ext cx="86868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4320" indent="-274320" algn="l">
              <a:spcAft>
                <a:spcPts val="800"/>
              </a:spcAft>
              <a:buFont typeface="Wingdings" pitchFamily="2" charset="2"/>
              <a:buChar char="❯"/>
            </a:pPr>
            <a:r>
              <a:rPr lang="en-US" sz="15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Formal BPAC ranking </a:t>
            </a:r>
            <a:r>
              <a:rPr lang="en-US" sz="150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this sidewalk project on the BPAC priority list</a:t>
            </a:r>
            <a:endParaRPr lang="en-US" sz="1500"/>
          </a:p>
          <a:p>
            <a:pPr marL="274320" indent="-274320" algn="l">
              <a:spcAft>
                <a:spcPts val="800"/>
              </a:spcAft>
              <a:buFont typeface="Wingdings" pitchFamily="2" charset="2"/>
              <a:buChar char="❯"/>
            </a:pPr>
            <a:r>
              <a:rPr lang="en-US" sz="15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Inclusion in the next funding cycle </a:t>
            </a:r>
            <a:r>
              <a:rPr lang="en-US" sz="150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pedestrian infrastructure projects</a:t>
            </a:r>
            <a:endParaRPr lang="en-US" sz="1500"/>
          </a:p>
          <a:p>
            <a:pPr marL="274320" indent="-274320" algn="l">
              <a:spcAft>
                <a:spcPts val="800"/>
              </a:spcAft>
              <a:buFont typeface="Wingdings" pitchFamily="2" charset="2"/>
              <a:buChar char="❯"/>
            </a:pPr>
            <a:r>
              <a:rPr lang="en-US" sz="15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Direction to Lee County DOT </a:t>
            </a:r>
            <a:r>
              <a:rPr lang="en-US" sz="150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initiate design and SRTS grant submission</a:t>
            </a:r>
            <a:endParaRPr lang="en-US" sz="1500"/>
          </a:p>
        </p:txBody>
      </p:sp>
      <p:sp>
        <p:nvSpPr>
          <p:cNvPr id="30" name="ProjectSummary"/>
          <p:cNvSpPr/>
          <p:nvPr/>
        </p:nvSpPr>
        <p:spPr>
          <a:xfrm>
            <a:off x="1371600" y="5029200"/>
            <a:ext cx="9418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Sara Ave N  ·  5th St W to 6th St W ·  Lehigh Acres  ·  Sunshine Elementary  ·  1,390 Students  ·  ~$25,000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371600" y="5577840"/>
            <a:ext cx="9418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i="1">
                <a:solidFill>
                  <a:srgbClr val="E856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happening every single day.</a:t>
            </a:r>
            <a:endParaRPr lang="en-US" sz="1600"/>
          </a:p>
          <a:p>
            <a:pPr marL="0" indent="0" algn="ctr">
              <a:spcBef>
                <a:spcPts val="400"/>
              </a:spcBef>
              <a:buNone/>
            </a:pPr>
            <a:r>
              <a:rPr lang="en-US" sz="1400" b="1" i="1">
                <a:solidFill>
                  <a:srgbClr val="5EEA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project is already competitive, fully eligible for funding and ready for implementation.</a:t>
            </a:r>
          </a:p>
          <a:p>
            <a:pPr marL="0" indent="0" algn="ctr">
              <a:spcBef>
                <a:spcPts val="400"/>
              </a:spcBef>
              <a:buNone/>
            </a:pPr>
            <a:r>
              <a:rPr lang="en-US" sz="1400" i="1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 for your consideration and commitment to student safety.</a:t>
            </a:r>
            <a:endParaRPr lang="en-US" sz="1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agent/turn2/workspace/images/professional-photograph-of-elementary-school-child_2026-04-24T01-00-36_image_DAS_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0"/>
            <a:ext cx="10287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1520" y="457200"/>
            <a:ext cx="6217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300" dirty="0">
                <a:solidFill>
                  <a:srgbClr val="2B7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SUNSHINE ELEMENTARY SCHOOL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731520" y="914400"/>
            <a:ext cx="6217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Largest Elementary</a:t>
            </a:r>
            <a:endParaRPr lang="en-US" sz="3000" dirty="0"/>
          </a:p>
          <a:p>
            <a:pPr marL="0" indent="0" algn="l">
              <a:buNone/>
            </a:pPr>
            <a:r>
              <a:rPr lang="en-US" sz="300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 the District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731520" y="1920240"/>
            <a:ext cx="6217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601 Sara Ave N, Lehigh Acres, FL 33971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731520" y="2651760"/>
            <a:ext cx="3017520" cy="2011680"/>
          </a:xfrm>
          <a:prstGeom prst="rect">
            <a:avLst/>
          </a:prstGeom>
          <a:solidFill>
            <a:srgbClr val="1B3A5C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840" y="2880360"/>
            <a:ext cx="411480" cy="41148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31520" y="3383280"/>
            <a:ext cx="3017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1,390</a:t>
            </a:r>
            <a:endParaRPr lang="en-US" sz="4800" dirty="0"/>
          </a:p>
        </p:txBody>
      </p:sp>
      <p:sp>
        <p:nvSpPr>
          <p:cNvPr id="9" name="Text 5"/>
          <p:cNvSpPr/>
          <p:nvPr/>
        </p:nvSpPr>
        <p:spPr>
          <a:xfrm>
            <a:off x="731520" y="402336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kern="0" spc="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STUDENTS</a:t>
            </a:r>
            <a:endParaRPr lang="en-US" sz="1200" dirty="0"/>
          </a:p>
        </p:txBody>
      </p:sp>
      <p:sp>
        <p:nvSpPr>
          <p:cNvPr id="10" name="Shape 6"/>
          <p:cNvSpPr/>
          <p:nvPr/>
        </p:nvSpPr>
        <p:spPr>
          <a:xfrm>
            <a:off x="4023360" y="2651760"/>
            <a:ext cx="3017520" cy="2011680"/>
          </a:xfrm>
          <a:prstGeom prst="rect">
            <a:avLst/>
          </a:prstGeom>
          <a:solidFill>
            <a:srgbClr val="E8562A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7680" y="2880360"/>
            <a:ext cx="411480" cy="41148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4023360" y="3383280"/>
            <a:ext cx="3017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825</a:t>
            </a:r>
            <a:endParaRPr lang="en-US" sz="4800" dirty="0"/>
          </a:p>
        </p:txBody>
      </p:sp>
      <p:sp>
        <p:nvSpPr>
          <p:cNvPr id="13" name="Text 8"/>
          <p:cNvSpPr/>
          <p:nvPr/>
        </p:nvSpPr>
        <p:spPr>
          <a:xfrm>
            <a:off x="4023360" y="402336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>
                <a:solidFill>
                  <a:srgbClr val="FFD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 Drop-Off</a:t>
            </a:r>
            <a:endParaRPr lang="en-US" sz="1200" dirty="0"/>
          </a:p>
        </p:txBody>
      </p:sp>
      <p:sp>
        <p:nvSpPr>
          <p:cNvPr id="14" name="Shape 9"/>
          <p:cNvSpPr/>
          <p:nvPr/>
        </p:nvSpPr>
        <p:spPr>
          <a:xfrm>
            <a:off x="731520" y="5029200"/>
            <a:ext cx="6400800" cy="12801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5840" y="5212080"/>
            <a:ext cx="365760" cy="36576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463040" y="5120640"/>
            <a:ext cx="5394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E856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Sidewalk on the East Side of Sara Ave N</a:t>
            </a:r>
            <a:endParaRPr lang="en-US" sz="1600" dirty="0"/>
          </a:p>
        </p:txBody>
      </p:sp>
      <p:sp>
        <p:nvSpPr>
          <p:cNvPr id="17" name="Text 11"/>
          <p:cNvSpPr/>
          <p:nvPr/>
        </p:nvSpPr>
        <p:spPr>
          <a:xfrm>
            <a:off x="1463040" y="5532120"/>
            <a:ext cx="5394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must share the roadway with vehicles, creating dangerous conditions daily during drop-off and pick-up.</a:t>
            </a:r>
            <a:endParaRPr lang="en-US" sz="13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967384-DFDF-FA70-721B-BA14BC286F53}"/>
              </a:ext>
            </a:extLst>
          </p:cNvPr>
          <p:cNvSpPr txBox="1"/>
          <p:nvPr/>
        </p:nvSpPr>
        <p:spPr>
          <a:xfrm>
            <a:off x="6500251" y="0"/>
            <a:ext cx="307739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🔴 </a:t>
            </a:r>
            <a:r>
              <a:rPr lang="en-US" sz="1800" b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Wink News</a:t>
            </a:r>
            <a:r>
              <a:rPr lang="en-US" sz="180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| Parents in Lee County Call for Safety Improvements at Sunshine Elementary Drop-Off | Lee County | </a:t>
            </a:r>
            <a:r>
              <a:rPr lang="en-US" sz="1800">
                <a:solidFill>
                  <a:srgbClr val="000000"/>
                </a:solidFill>
                <a:effectLst/>
                <a:latin typeface="Calibri" panose="020F0502020204030204" pitchFamily="34" charset="0"/>
                <a:hlinkClick r:id="rId7"/>
              </a:rPr>
              <a:t>winknews.com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B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10698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THE SIDEWALK COMES FIRST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731520" y="1097280"/>
            <a:ext cx="10698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safety improvement depends on the one before it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14400" y="2194560"/>
            <a:ext cx="3108960" cy="3474720"/>
          </a:xfrm>
          <a:prstGeom prst="rect">
            <a:avLst/>
          </a:prstGeom>
          <a:solidFill>
            <a:srgbClr val="234876"/>
          </a:solidFill>
          <a:ln/>
          <a:effectLst>
            <a:outerShdw blurRad="127000" dist="381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965960" y="2560320"/>
            <a:ext cx="1005840" cy="1005840"/>
          </a:xfrm>
          <a:prstGeom prst="ellipse">
            <a:avLst/>
          </a:prstGeom>
          <a:solidFill>
            <a:srgbClr val="3AAF9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4560" y="2788920"/>
            <a:ext cx="548640" cy="5486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374904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kern="0" spc="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914400" y="402336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Sidewalk</a:t>
            </a:r>
            <a:endParaRPr lang="en-US" sz="2600" dirty="0"/>
          </a:p>
        </p:txBody>
      </p:sp>
      <p:sp>
        <p:nvSpPr>
          <p:cNvPr id="9" name="Text 6"/>
          <p:cNvSpPr/>
          <p:nvPr/>
        </p:nvSpPr>
        <p:spPr>
          <a:xfrm>
            <a:off x="1188720" y="452628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5-foot concrete sidewalk on the east side of Sara Ave N between 5th St W and 6th St W provides a safe, separated path for students.</a:t>
            </a:r>
            <a:endParaRPr lang="en-US" sz="12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6240" y="3657600"/>
            <a:ext cx="457200" cy="457200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4846320" y="2194560"/>
            <a:ext cx="3108960" cy="3474720"/>
          </a:xfrm>
          <a:prstGeom prst="rect">
            <a:avLst/>
          </a:prstGeom>
          <a:solidFill>
            <a:srgbClr val="234876"/>
          </a:solidFill>
          <a:ln/>
          <a:effectLst>
            <a:outerShdw blurRad="127000" dist="381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8"/>
          <p:cNvSpPr/>
          <p:nvPr/>
        </p:nvSpPr>
        <p:spPr>
          <a:xfrm>
            <a:off x="5897880" y="2560320"/>
            <a:ext cx="1005840" cy="1005840"/>
          </a:xfrm>
          <a:prstGeom prst="ellipse">
            <a:avLst/>
          </a:prstGeom>
          <a:solidFill>
            <a:srgbClr val="E8562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6480" y="2788920"/>
            <a:ext cx="548640" cy="54864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846320" y="374904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kern="0" spc="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846320" y="402336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Crosswalk</a:t>
            </a:r>
            <a:endParaRPr lang="en-US" sz="2600" dirty="0"/>
          </a:p>
        </p:txBody>
      </p:sp>
      <p:sp>
        <p:nvSpPr>
          <p:cNvPr id="16" name="Text 11"/>
          <p:cNvSpPr/>
          <p:nvPr/>
        </p:nvSpPr>
        <p:spPr>
          <a:xfrm>
            <a:off x="5120640" y="452628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crosswalk will only be considered once a sidewalk is in place. The sidewalk is the prerequisite for a marked crossing.</a:t>
            </a:r>
            <a:endParaRPr lang="en-US" sz="1200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8160" y="3657600"/>
            <a:ext cx="457200" cy="457200"/>
          </a:xfrm>
          <a:prstGeom prst="rect">
            <a:avLst/>
          </a:prstGeom>
        </p:spPr>
      </p:pic>
      <p:sp>
        <p:nvSpPr>
          <p:cNvPr id="18" name="Shape 12"/>
          <p:cNvSpPr/>
          <p:nvPr/>
        </p:nvSpPr>
        <p:spPr>
          <a:xfrm>
            <a:off x="8778240" y="2194560"/>
            <a:ext cx="3108960" cy="3474720"/>
          </a:xfrm>
          <a:prstGeom prst="rect">
            <a:avLst/>
          </a:prstGeom>
          <a:solidFill>
            <a:srgbClr val="234876"/>
          </a:solidFill>
          <a:ln/>
          <a:effectLst>
            <a:outerShdw blurRad="127000" dist="381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3"/>
          <p:cNvSpPr/>
          <p:nvPr/>
        </p:nvSpPr>
        <p:spPr>
          <a:xfrm>
            <a:off x="9829800" y="2560320"/>
            <a:ext cx="1005840" cy="1005840"/>
          </a:xfrm>
          <a:prstGeom prst="ellipse">
            <a:avLst/>
          </a:prstGeom>
          <a:solidFill>
            <a:srgbClr val="F0C75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58400" y="2788920"/>
            <a:ext cx="548640" cy="54864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8778240" y="374904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kern="0" spc="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</a:t>
            </a:r>
            <a:endParaRPr lang="en-US" sz="1100" dirty="0"/>
          </a:p>
        </p:txBody>
      </p:sp>
      <p:sp>
        <p:nvSpPr>
          <p:cNvPr id="22" name="Text 15"/>
          <p:cNvSpPr/>
          <p:nvPr/>
        </p:nvSpPr>
        <p:spPr>
          <a:xfrm>
            <a:off x="8778240" y="402336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School Zone Signs</a:t>
            </a:r>
            <a:endParaRPr lang="en-US" sz="2400" dirty="0"/>
          </a:p>
        </p:txBody>
      </p:sp>
      <p:sp>
        <p:nvSpPr>
          <p:cNvPr id="23" name="Text 16"/>
          <p:cNvSpPr/>
          <p:nvPr/>
        </p:nvSpPr>
        <p:spPr>
          <a:xfrm>
            <a:off x="9052560" y="452628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 zone signage requires a crosswalk. Without the sidewalk, neither the crosswalk nor the signs can be installed.</a:t>
            </a:r>
            <a:endParaRPr lang="en-US" sz="1200" dirty="0"/>
          </a:p>
        </p:txBody>
      </p:sp>
      <p:sp>
        <p:nvSpPr>
          <p:cNvPr id="24" name="Shape 17"/>
          <p:cNvSpPr/>
          <p:nvPr/>
        </p:nvSpPr>
        <p:spPr>
          <a:xfrm>
            <a:off x="914400" y="6035040"/>
            <a:ext cx="10972800" cy="548640"/>
          </a:xfrm>
          <a:prstGeom prst="rect">
            <a:avLst/>
          </a:prstGeom>
          <a:solidFill>
            <a:srgbClr val="E856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18"/>
          <p:cNvSpPr/>
          <p:nvPr/>
        </p:nvSpPr>
        <p:spPr>
          <a:xfrm>
            <a:off x="914400" y="603504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sidewalk is the critical first step to unlocking crosswalks and school zone protections for 1,390 students.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300" dirty="0">
                <a:solidFill>
                  <a:srgbClr val="2B7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LOCATION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914400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Where the Sidewalk Is Needed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731520" y="1828800"/>
            <a:ext cx="502920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0" y="2103120"/>
            <a:ext cx="411480" cy="4114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45920" y="19202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Street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1645920" y="228600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East side of Sara Ave N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502920" y="3131353"/>
            <a:ext cx="502920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840" y="3337560"/>
            <a:ext cx="411480" cy="4114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645920" y="31546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Limits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1645920" y="35204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Between 5th St W and 6th St W</a:t>
            </a:r>
            <a:endParaRPr lang="en-US" sz="1800" dirty="0"/>
          </a:p>
        </p:txBody>
      </p:sp>
      <p:sp>
        <p:nvSpPr>
          <p:cNvPr id="12" name="Shape 8"/>
          <p:cNvSpPr/>
          <p:nvPr/>
        </p:nvSpPr>
        <p:spPr>
          <a:xfrm>
            <a:off x="731520" y="4297680"/>
            <a:ext cx="502920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840" y="4572000"/>
            <a:ext cx="411480" cy="41148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645920" y="43891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Adjacent School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1645920" y="47548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Sunshine Elementary  |  601 Sara Ave N</a:t>
            </a:r>
            <a:endParaRPr lang="en-US" sz="1800" dirty="0"/>
          </a:p>
        </p:txBody>
      </p:sp>
      <p:sp>
        <p:nvSpPr>
          <p:cNvPr id="16" name="Shape 11"/>
          <p:cNvSpPr/>
          <p:nvPr/>
        </p:nvSpPr>
        <p:spPr>
          <a:xfrm>
            <a:off x="731520" y="5532120"/>
            <a:ext cx="502920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5840" y="5806440"/>
            <a:ext cx="411480" cy="41148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645920" y="562356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Jurisdiction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1645920" y="59893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Unincorporated Lee County</a:t>
            </a:r>
            <a:endParaRPr lang="en-US" sz="1800" dirty="0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CEB62DAA-7875-3D93-960A-868DF6435B3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0352" t="13749" r="31314" b="14884"/>
          <a:stretch>
            <a:fillRect/>
          </a:stretch>
        </p:blipFill>
        <p:spPr>
          <a:xfrm>
            <a:off x="6364220" y="1407937"/>
            <a:ext cx="5248583" cy="495652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B58F5B3A-1EAA-2710-6907-9A74421D258C}"/>
                  </a:ext>
                </a:extLst>
              </p14:cNvPr>
              <p14:cNvContentPartPr/>
              <p14:nvPr/>
            </p14:nvContentPartPr>
            <p14:xfrm>
              <a:off x="1161496" y="-310637"/>
              <a:ext cx="5040" cy="3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B58F5B3A-1EAA-2710-6907-9A74421D258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55376" y="-316757"/>
                <a:ext cx="1728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B0B79C3D-1E24-A6EF-215C-72B5ACE22ECB}"/>
                  </a:ext>
                </a:extLst>
              </p14:cNvPr>
              <p14:cNvContentPartPr/>
              <p14:nvPr/>
            </p14:nvContentPartPr>
            <p14:xfrm>
              <a:off x="9638416" y="-523757"/>
              <a:ext cx="4680" cy="3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B0B79C3D-1E24-A6EF-215C-72B5ACE22EC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632296" y="-529877"/>
                <a:ext cx="1692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27086270-94BA-500B-34AE-E254817128EC}"/>
                  </a:ext>
                </a:extLst>
              </p14:cNvPr>
              <p14:cNvContentPartPr/>
              <p14:nvPr/>
            </p14:nvContentPartPr>
            <p14:xfrm>
              <a:off x="7266743" y="3244664"/>
              <a:ext cx="360" cy="3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27086270-94BA-500B-34AE-E254817128EC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260623" y="3238544"/>
                <a:ext cx="12600" cy="12600"/>
              </a:xfrm>
              <a:prstGeom prst="rect">
                <a:avLst/>
              </a:prstGeom>
            </p:spPr>
          </p:pic>
        </mc:Fallback>
      </mc:AlternateContent>
      <p:grpSp>
        <p:nvGrpSpPr>
          <p:cNvPr id="26" name="Group 25">
            <a:extLst>
              <a:ext uri="{FF2B5EF4-FFF2-40B4-BE49-F238E27FC236}">
                <a16:creationId xmlns:a16="http://schemas.microsoft.com/office/drawing/2014/main" id="{67EF5FD4-FA25-3A01-9CF7-66A7336A8333}"/>
              </a:ext>
            </a:extLst>
          </p:cNvPr>
          <p:cNvGrpSpPr/>
          <p:nvPr/>
        </p:nvGrpSpPr>
        <p:grpSpPr>
          <a:xfrm>
            <a:off x="7476983" y="2144504"/>
            <a:ext cx="360" cy="360"/>
            <a:chOff x="7476983" y="2144504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562F209A-B41C-5887-2E8F-6B7AF1D3A358}"/>
                    </a:ext>
                  </a:extLst>
                </p14:cNvPr>
                <p14:cNvContentPartPr/>
                <p14:nvPr/>
              </p14:nvContentPartPr>
              <p14:xfrm>
                <a:off x="7476983" y="2144504"/>
                <a:ext cx="360" cy="3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562F209A-B41C-5887-2E8F-6B7AF1D3A358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470863" y="2138384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2D8CC13F-D1EE-7E91-2B93-6216EB177020}"/>
                    </a:ext>
                  </a:extLst>
                </p14:cNvPr>
                <p14:cNvContentPartPr/>
                <p14:nvPr/>
              </p14:nvContentPartPr>
              <p14:xfrm>
                <a:off x="7476983" y="2144504"/>
                <a:ext cx="360" cy="3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2D8CC13F-D1EE-7E91-2B93-6216EB177020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470863" y="2138384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46" name="Elipse 45">
            <a:extLst>
              <a:ext uri="{FF2B5EF4-FFF2-40B4-BE49-F238E27FC236}">
                <a16:creationId xmlns:a16="http://schemas.microsoft.com/office/drawing/2014/main" id="{9FD89944-5DE9-4CB8-93CB-73EC2D88059C}"/>
              </a:ext>
            </a:extLst>
          </p:cNvPr>
          <p:cNvSpPr/>
          <p:nvPr/>
        </p:nvSpPr>
        <p:spPr>
          <a:xfrm>
            <a:off x="9262862" y="2623913"/>
            <a:ext cx="1097280" cy="2011680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en-US">
              <a:solidFill>
                <a:srgbClr val="E71224"/>
              </a:solidFill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99C21FDF-C8D4-3933-62FC-A55C209E5944}"/>
              </a:ext>
            </a:extLst>
          </p:cNvPr>
          <p:cNvCxnSpPr>
            <a:cxnSpLocks/>
          </p:cNvCxnSpPr>
          <p:nvPr/>
        </p:nvCxnSpPr>
        <p:spPr>
          <a:xfrm>
            <a:off x="8963608" y="3244664"/>
            <a:ext cx="16173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Arrow: Down 29">
            <a:extLst>
              <a:ext uri="{FF2B5EF4-FFF2-40B4-BE49-F238E27FC236}">
                <a16:creationId xmlns:a16="http://schemas.microsoft.com/office/drawing/2014/main" id="{835E904B-13F4-D89D-BE7E-946EA8DD0915}"/>
              </a:ext>
            </a:extLst>
          </p:cNvPr>
          <p:cNvSpPr/>
          <p:nvPr/>
        </p:nvSpPr>
        <p:spPr>
          <a:xfrm>
            <a:off x="9473102" y="1860990"/>
            <a:ext cx="817362" cy="89573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97280" y="49973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300" dirty="0">
                <a:solidFill>
                  <a:srgbClr val="2B7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CONDITIONS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1051560" y="956930"/>
            <a:ext cx="10698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Daily Safety Risks Without a Sidewalk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731520" y="1920240"/>
            <a:ext cx="5029200" cy="1097280"/>
          </a:xfrm>
          <a:prstGeom prst="rect">
            <a:avLst/>
          </a:prstGeom>
          <a:solidFill>
            <a:srgbClr val="F5F7FA"/>
          </a:solidFill>
          <a:ln/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31520" y="1920240"/>
            <a:ext cx="73152" cy="1097280"/>
          </a:xfrm>
          <a:prstGeom prst="rect">
            <a:avLst/>
          </a:prstGeom>
          <a:solidFill>
            <a:srgbClr val="E8562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0" y="2240280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54480" y="201168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Protected Walking Path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1554480" y="242316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Children walk in the road or on unpaved shoulders alongside moving vehicles.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6400800" y="1920240"/>
            <a:ext cx="5029200" cy="1097280"/>
          </a:xfrm>
          <a:prstGeom prst="rect">
            <a:avLst/>
          </a:prstGeom>
          <a:solidFill>
            <a:srgbClr val="F5F7FA"/>
          </a:solidFill>
          <a:ln/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6400800" y="1920240"/>
            <a:ext cx="73152" cy="1097280"/>
          </a:xfrm>
          <a:prstGeom prst="rect">
            <a:avLst/>
          </a:prstGeom>
          <a:solidFill>
            <a:srgbClr val="E8562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5120" y="2240280"/>
            <a:ext cx="365760" cy="36576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223760" y="201168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Vehicle Volume During School Hours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7223760" y="242316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825 parent </a:t>
            </a:r>
            <a:r>
              <a:rPr lang="en-US" sz="120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drop-off</a:t>
            </a: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or pick-up vehicles create congested, dangerous conditions twice daily.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731520" y="3291840"/>
            <a:ext cx="5029200" cy="1097280"/>
          </a:xfrm>
          <a:prstGeom prst="rect">
            <a:avLst/>
          </a:prstGeom>
          <a:solidFill>
            <a:srgbClr val="F5F7FA"/>
          </a:solidFill>
          <a:ln/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731520" y="3291840"/>
            <a:ext cx="73152" cy="1097280"/>
          </a:xfrm>
          <a:prstGeom prst="rect">
            <a:avLst/>
          </a:prstGeom>
          <a:solidFill>
            <a:srgbClr val="E8562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840" y="3611880"/>
            <a:ext cx="365760" cy="36576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554480" y="338328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Children Exposed to Traffic</a:t>
            </a:r>
            <a:endParaRPr lang="en-US" sz="1500" dirty="0"/>
          </a:p>
        </p:txBody>
      </p:sp>
      <p:sp>
        <p:nvSpPr>
          <p:cNvPr id="18" name="Text 13"/>
          <p:cNvSpPr/>
          <p:nvPr/>
        </p:nvSpPr>
        <p:spPr>
          <a:xfrm>
            <a:off x="1554480" y="379476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on foot have no separation from cars, trucks, and buses on Sara Ave N.</a:t>
            </a:r>
            <a:endParaRPr lang="en-US" sz="1200" dirty="0"/>
          </a:p>
        </p:txBody>
      </p:sp>
      <p:sp>
        <p:nvSpPr>
          <p:cNvPr id="19" name="Shape 14"/>
          <p:cNvSpPr/>
          <p:nvPr/>
        </p:nvSpPr>
        <p:spPr>
          <a:xfrm>
            <a:off x="6400800" y="3291840"/>
            <a:ext cx="5029200" cy="1097280"/>
          </a:xfrm>
          <a:prstGeom prst="rect">
            <a:avLst/>
          </a:prstGeom>
          <a:solidFill>
            <a:srgbClr val="F5F7FA"/>
          </a:solidFill>
          <a:ln/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5"/>
          <p:cNvSpPr/>
          <p:nvPr/>
        </p:nvSpPr>
        <p:spPr>
          <a:xfrm>
            <a:off x="6400800" y="3291840"/>
            <a:ext cx="73152" cy="1097280"/>
          </a:xfrm>
          <a:prstGeom prst="rect">
            <a:avLst/>
          </a:prstGeom>
          <a:solidFill>
            <a:srgbClr val="E8562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0" y="3611880"/>
            <a:ext cx="365760" cy="36576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223760" y="338328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Crosswalk or School Zone Signs Possible</a:t>
            </a:r>
            <a:endParaRPr lang="en-US" sz="1500" dirty="0"/>
          </a:p>
        </p:txBody>
      </p:sp>
      <p:sp>
        <p:nvSpPr>
          <p:cNvPr id="23" name="Text 17"/>
          <p:cNvSpPr/>
          <p:nvPr/>
        </p:nvSpPr>
        <p:spPr>
          <a:xfrm>
            <a:off x="7223760" y="379476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a sidewalk, crosswalks and school zone signage cannot be installed.</a:t>
            </a:r>
            <a:endParaRPr lang="en-US" sz="1200" dirty="0"/>
          </a:p>
        </p:txBody>
      </p:sp>
      <p:sp>
        <p:nvSpPr>
          <p:cNvPr id="24" name="Shape 18"/>
          <p:cNvSpPr/>
          <p:nvPr/>
        </p:nvSpPr>
        <p:spPr>
          <a:xfrm>
            <a:off x="667725" y="4882470"/>
            <a:ext cx="10698480" cy="1645920"/>
          </a:xfrm>
          <a:prstGeom prst="rect">
            <a:avLst/>
          </a:prstGeom>
          <a:solidFill>
            <a:srgbClr val="1B3A5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19"/>
          <p:cNvSpPr/>
          <p:nvPr/>
        </p:nvSpPr>
        <p:spPr>
          <a:xfrm>
            <a:off x="1097280" y="493776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Lee County Context</a:t>
            </a:r>
            <a:endParaRPr lang="en-US" sz="1600" dirty="0"/>
          </a:p>
        </p:txBody>
      </p:sp>
      <p:sp>
        <p:nvSpPr>
          <p:cNvPr id="26" name="Text 20"/>
          <p:cNvSpPr/>
          <p:nvPr/>
        </p:nvSpPr>
        <p:spPr>
          <a:xfrm>
            <a:off x="1097280" y="534924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Lee County Commissioners authorized school zone speed cameras in Feb 2025 — recognizing that drivers routinely exceed 15 mph limits near schools.</a:t>
            </a:r>
            <a:endParaRPr lang="en-US" sz="1300" dirty="0"/>
          </a:p>
          <a:p>
            <a:pPr marL="0" indent="0" algn="l">
              <a:buNone/>
            </a:pPr>
            <a:endParaRPr lang="en-US" sz="13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Florida's Safe Routes to School program funds infrastructure that removes barriers to walking and biking safely to school.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Visual Proof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9973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300">
                <a:solidFill>
                  <a:srgbClr val="2B7A78"/>
                </a:solidFill>
                <a:latin typeface="Calibri" pitchFamily="34" charset="0"/>
              </a:rPr>
              <a:t>VISUAL EVIDENCE</a:t>
            </a:r>
          </a:p>
        </p:txBody>
      </p:sp>
      <p:sp>
        <p:nvSpPr>
          <p:cNvPr id="3" name="Text 1"/>
          <p:cNvSpPr/>
          <p:nvPr/>
        </p:nvSpPr>
        <p:spPr>
          <a:xfrm>
            <a:off x="469852" y="0"/>
            <a:ext cx="10698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E293B"/>
                </a:solidFill>
                <a:latin typeface="Georgia" pitchFamily="34" charset="0"/>
              </a:rPr>
              <a:t>See the Danger for Yourself</a:t>
            </a:r>
          </a:p>
        </p:txBody>
      </p:sp>
      <p:sp>
        <p:nvSpPr>
          <p:cNvPr id="7" name="BottomBar"/>
          <p:cNvSpPr/>
          <p:nvPr/>
        </p:nvSpPr>
        <p:spPr>
          <a:xfrm>
            <a:off x="0" y="5076000"/>
            <a:ext cx="12192000" cy="1758000"/>
          </a:xfrm>
          <a:prstGeom prst="rect">
            <a:avLst/>
          </a:prstGeom>
          <a:solidFill>
            <a:srgbClr val="1B3A5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BottomText"/>
          <p:cNvSpPr/>
          <p:nvPr/>
        </p:nvSpPr>
        <p:spPr>
          <a:xfrm>
            <a:off x="950000" y="5765784"/>
            <a:ext cx="10698480" cy="14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i="1" dirty="0">
                <a:solidFill>
                  <a:srgbClr val="FFFFFF"/>
                </a:solidFill>
                <a:latin typeface="Georgia" pitchFamily="34" charset="0"/>
              </a:rPr>
              <a:t>This is not a theoretical risk — it is an active safety exposure on a county-maintained road.</a:t>
            </a:r>
          </a:p>
        </p:txBody>
      </p:sp>
      <p:sp>
        <p:nvSpPr>
          <p:cNvPr id="51" name="DiagramBG"/>
          <p:cNvSpPr/>
          <p:nvPr/>
        </p:nvSpPr>
        <p:spPr>
          <a:xfrm>
            <a:off x="615380" y="1552500"/>
            <a:ext cx="6200000" cy="4545000"/>
          </a:xfrm>
          <a:prstGeom prst="rect">
            <a:avLst/>
          </a:prstGeom>
          <a:solidFill>
            <a:srgbClr val="F0F4F8"/>
          </a:solidFill>
          <a:ln w="12700">
            <a:solidFill>
              <a:srgbClr val="CBD5E1"/>
            </a:solidFill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52" name="WestLabel"/>
          <p:cNvSpPr/>
          <p:nvPr/>
        </p:nvSpPr>
        <p:spPr>
          <a:xfrm>
            <a:off x="650000" y="1680000"/>
            <a:ext cx="1200000" cy="350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en-US" sz="1400" b="1">
                <a:solidFill>
                  <a:srgbClr val="1B3A5C"/>
                </a:solidFill>
                <a:latin typeface="Calibri"/>
              </a:rPr>
              <a:t>◄ WEST</a:t>
            </a:r>
          </a:p>
        </p:txBody>
      </p:sp>
      <p:sp>
        <p:nvSpPr>
          <p:cNvPr id="53" name="EastLabel"/>
          <p:cNvSpPr/>
          <p:nvPr/>
        </p:nvSpPr>
        <p:spPr>
          <a:xfrm>
            <a:off x="5500000" y="1680000"/>
            <a:ext cx="1200000" cy="350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en-US" sz="1400" b="1">
                <a:solidFill>
                  <a:srgbClr val="1B3A5C"/>
                </a:solidFill>
                <a:latin typeface="Calibri"/>
              </a:rPr>
              <a:t>EAST ►</a:t>
            </a:r>
          </a:p>
        </p:txBody>
      </p:sp>
      <p:sp>
        <p:nvSpPr>
          <p:cNvPr id="54" name="RoadSurface"/>
          <p:cNvSpPr/>
          <p:nvPr/>
        </p:nvSpPr>
        <p:spPr>
          <a:xfrm>
            <a:off x="4399053" y="1975000"/>
            <a:ext cx="1000000" cy="3300000"/>
          </a:xfrm>
          <a:prstGeom prst="rect">
            <a:avLst/>
          </a:prstGeom>
          <a:solidFill>
            <a:srgbClr val="6B7280"/>
          </a:solidFill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55" name="CenterLine"/>
          <p:cNvSpPr/>
          <p:nvPr/>
        </p:nvSpPr>
        <p:spPr>
          <a:xfrm>
            <a:off x="3685000" y="2150000"/>
            <a:ext cx="30000" cy="3200000"/>
          </a:xfrm>
          <a:prstGeom prst="rect">
            <a:avLst/>
          </a:prstGeom>
          <a:solidFill>
            <a:srgbClr val="FCD34D"/>
          </a:solidFill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56" name="SaraAveLabel"/>
          <p:cNvSpPr/>
          <p:nvPr/>
        </p:nvSpPr>
        <p:spPr>
          <a:xfrm>
            <a:off x="3100000" y="1730000"/>
            <a:ext cx="1200000" cy="340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en-US" sz="1200" b="1">
                <a:solidFill>
                  <a:srgbClr val="1E293B"/>
                </a:solidFill>
                <a:latin typeface="Calibri"/>
              </a:rPr>
              <a:t>SARA AVE N</a:t>
            </a:r>
          </a:p>
        </p:txBody>
      </p:sp>
      <p:sp>
        <p:nvSpPr>
          <p:cNvPr id="57" name="WestSidewalk"/>
          <p:cNvSpPr/>
          <p:nvPr/>
        </p:nvSpPr>
        <p:spPr>
          <a:xfrm>
            <a:off x="2932152" y="2080000"/>
            <a:ext cx="200000" cy="3300000"/>
          </a:xfrm>
          <a:prstGeom prst="rect">
            <a:avLst/>
          </a:prstGeom>
          <a:solidFill>
            <a:srgbClr val="D1D5DB"/>
          </a:solidFill>
          <a:ln w="6350">
            <a:solidFill>
              <a:srgbClr val="9CA3AF"/>
            </a:solidFill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58" name="SWExistsCheck"/>
          <p:cNvSpPr/>
          <p:nvPr/>
        </p:nvSpPr>
        <p:spPr>
          <a:xfrm>
            <a:off x="2930000" y="2250000"/>
            <a:ext cx="300000" cy="25000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en-US" sz="1100" b="1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59" name="SWExistsLabel"/>
          <p:cNvSpPr/>
          <p:nvPr/>
        </p:nvSpPr>
        <p:spPr>
          <a:xfrm>
            <a:off x="2580000" y="2550000"/>
            <a:ext cx="600000" cy="280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en-US" sz="700" b="1">
                <a:solidFill>
                  <a:srgbClr val="059669"/>
                </a:solidFill>
                <a:latin typeface="Calibri"/>
              </a:rPr>
              <a:t>SIDEWALK
EXISTS</a:t>
            </a:r>
          </a:p>
        </p:txBody>
      </p:sp>
      <p:sp>
        <p:nvSpPr>
          <p:cNvPr id="60" name="EastNoSidewalk"/>
          <p:cNvSpPr/>
          <p:nvPr/>
        </p:nvSpPr>
        <p:spPr>
          <a:xfrm>
            <a:off x="4253657" y="2100000"/>
            <a:ext cx="400000" cy="2980000"/>
          </a:xfrm>
          <a:prstGeom prst="rect">
            <a:avLst/>
          </a:prstGeom>
          <a:solidFill>
            <a:srgbClr val="FEE2E2"/>
          </a:solidFill>
          <a:ln w="12700">
            <a:solidFill>
              <a:srgbClr val="EF4444"/>
            </a:solidFill>
            <a:prstDash val="dash"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61" name="NoSWLabel"/>
          <p:cNvSpPr/>
          <p:nvPr/>
        </p:nvSpPr>
        <p:spPr>
          <a:xfrm>
            <a:off x="4230000" y="3775000"/>
            <a:ext cx="380000" cy="350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en-US" sz="900" b="1">
                <a:solidFill>
                  <a:srgbClr val="DC2626"/>
                </a:solidFill>
                <a:latin typeface="Calibri"/>
              </a:rPr>
              <a:t>NO
SIDEWALK</a:t>
            </a:r>
          </a:p>
        </p:txBody>
      </p:sp>
      <p:sp>
        <p:nvSpPr>
          <p:cNvPr id="62" name="SchoolBldg"/>
          <p:cNvSpPr/>
          <p:nvPr/>
        </p:nvSpPr>
        <p:spPr>
          <a:xfrm rot="16200000">
            <a:off x="700000" y="2925000"/>
            <a:ext cx="2180000" cy="900000"/>
          </a:xfrm>
          <a:prstGeom prst="rect">
            <a:avLst/>
          </a:prstGeom>
          <a:solidFill>
            <a:srgbClr val="2B7A78"/>
          </a:solidFill>
          <a:ln w="12700">
            <a:solidFill>
              <a:srgbClr val="1B5E5B"/>
            </a:solidFill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63" name="SchoolLabel"/>
          <p:cNvSpPr/>
          <p:nvPr/>
        </p:nvSpPr>
        <p:spPr>
          <a:xfrm>
            <a:off x="700000" y="2925000"/>
            <a:ext cx="2180000" cy="900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en-US" sz="900" b="1">
                <a:solidFill>
                  <a:srgbClr val="FFFFFF"/>
                </a:solidFill>
                <a:latin typeface="Calibri"/>
              </a:rPr>
              <a:t>SUNSHINE
ELEMENTARY</a:t>
            </a:r>
          </a:p>
        </p:txBody>
      </p:sp>
      <p:sp>
        <p:nvSpPr>
          <p:cNvPr id="64" name="6thStW"/>
          <p:cNvSpPr/>
          <p:nvPr/>
        </p:nvSpPr>
        <p:spPr>
          <a:xfrm>
            <a:off x="700000" y="2100000"/>
            <a:ext cx="6000000" cy="220000"/>
          </a:xfrm>
          <a:prstGeom prst="rect">
            <a:avLst/>
          </a:prstGeom>
          <a:solidFill>
            <a:srgbClr val="9CA3AF"/>
          </a:solidFill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65" name="6thStLabel"/>
          <p:cNvSpPr/>
          <p:nvPr/>
        </p:nvSpPr>
        <p:spPr>
          <a:xfrm>
            <a:off x="700000" y="2100000"/>
            <a:ext cx="6000000" cy="220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/>
              </a:rPr>
              <a:t>6th St W</a:t>
            </a:r>
          </a:p>
        </p:txBody>
      </p:sp>
      <p:sp>
        <p:nvSpPr>
          <p:cNvPr id="66" name="5thStW"/>
          <p:cNvSpPr/>
          <p:nvPr/>
        </p:nvSpPr>
        <p:spPr>
          <a:xfrm>
            <a:off x="700000" y="4430000"/>
            <a:ext cx="6000000" cy="220000"/>
          </a:xfrm>
          <a:prstGeom prst="rect">
            <a:avLst/>
          </a:prstGeom>
          <a:solidFill>
            <a:srgbClr val="9CA3AF"/>
          </a:solidFill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67" name="5thStLabel"/>
          <p:cNvSpPr/>
          <p:nvPr/>
        </p:nvSpPr>
        <p:spPr>
          <a:xfrm>
            <a:off x="700000" y="4430000"/>
            <a:ext cx="6000000" cy="220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en-US" sz="900" b="1">
                <a:solidFill>
                  <a:srgbClr val="FFFFFF"/>
                </a:solidFill>
                <a:latin typeface="Calibri"/>
              </a:rPr>
              <a:t>5th St W</a:t>
            </a:r>
          </a:p>
        </p:txBody>
      </p:sp>
      <p:sp>
        <p:nvSpPr>
          <p:cNvPr id="68" name="XWalk6_0"/>
          <p:cNvSpPr/>
          <p:nvPr/>
        </p:nvSpPr>
        <p:spPr>
          <a:xfrm>
            <a:off x="3230000" y="2150000"/>
            <a:ext cx="940000" cy="25000"/>
          </a:xfrm>
          <a:prstGeom prst="rect">
            <a:avLst/>
          </a:prstGeom>
          <a:solidFill>
            <a:srgbClr val="FCD34D"/>
          </a:solidFill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69" name="XWalk6_1"/>
          <p:cNvSpPr/>
          <p:nvPr/>
        </p:nvSpPr>
        <p:spPr>
          <a:xfrm>
            <a:off x="3230000" y="2190000"/>
            <a:ext cx="940000" cy="25000"/>
          </a:xfrm>
          <a:prstGeom prst="rect">
            <a:avLst/>
          </a:prstGeom>
          <a:solidFill>
            <a:srgbClr val="FCD34D"/>
          </a:solidFill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70" name="XWalk6_2"/>
          <p:cNvSpPr/>
          <p:nvPr/>
        </p:nvSpPr>
        <p:spPr>
          <a:xfrm>
            <a:off x="3230000" y="2230000"/>
            <a:ext cx="940000" cy="25000"/>
          </a:xfrm>
          <a:prstGeom prst="rect">
            <a:avLst/>
          </a:prstGeom>
          <a:solidFill>
            <a:srgbClr val="FCD34D"/>
          </a:solidFill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71" name="XWalk6_3"/>
          <p:cNvSpPr/>
          <p:nvPr/>
        </p:nvSpPr>
        <p:spPr>
          <a:xfrm>
            <a:off x="3230000" y="2270000"/>
            <a:ext cx="940000" cy="25000"/>
          </a:xfrm>
          <a:prstGeom prst="rect">
            <a:avLst/>
          </a:prstGeom>
          <a:solidFill>
            <a:srgbClr val="FCD34D"/>
          </a:solidFill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72" name="XWalk6Box"/>
          <p:cNvSpPr/>
          <p:nvPr/>
        </p:nvSpPr>
        <p:spPr>
          <a:xfrm>
            <a:off x="3180000" y="2125000"/>
            <a:ext cx="1040000" cy="195000"/>
          </a:xfrm>
          <a:prstGeom prst="rect">
            <a:avLst/>
          </a:prstGeom>
          <a:noFill/>
          <a:ln w="25400">
            <a:solidFill>
              <a:srgbClr val="F59E0B"/>
            </a:solidFill>
            <a:prstDash val="dash"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73" name="XWalk6Label"/>
          <p:cNvSpPr/>
          <p:nvPr/>
        </p:nvSpPr>
        <p:spPr>
          <a:xfrm>
            <a:off x="4670000" y="2120000"/>
            <a:ext cx="1100000" cy="200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en-US" sz="600" b="1">
                <a:solidFill>
                  <a:srgbClr val="B45309"/>
                </a:solidFill>
                <a:latin typeface="Calibri"/>
              </a:rPr>
              <a:t>⬅ PROJECTED CROSSWALK</a:t>
            </a:r>
          </a:p>
        </p:txBody>
      </p:sp>
      <p:sp>
        <p:nvSpPr>
          <p:cNvPr id="74" name="XWalk5_0"/>
          <p:cNvSpPr/>
          <p:nvPr/>
        </p:nvSpPr>
        <p:spPr>
          <a:xfrm>
            <a:off x="3230000" y="4480000"/>
            <a:ext cx="940000" cy="25000"/>
          </a:xfrm>
          <a:prstGeom prst="rect">
            <a:avLst/>
          </a:prstGeom>
          <a:solidFill>
            <a:srgbClr val="FCD34D"/>
          </a:solidFill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75" name="XWalk5_1"/>
          <p:cNvSpPr/>
          <p:nvPr/>
        </p:nvSpPr>
        <p:spPr>
          <a:xfrm>
            <a:off x="3230000" y="4520000"/>
            <a:ext cx="940000" cy="25000"/>
          </a:xfrm>
          <a:prstGeom prst="rect">
            <a:avLst/>
          </a:prstGeom>
          <a:solidFill>
            <a:srgbClr val="FCD34D"/>
          </a:solidFill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76" name="XWalk5_2"/>
          <p:cNvSpPr/>
          <p:nvPr/>
        </p:nvSpPr>
        <p:spPr>
          <a:xfrm>
            <a:off x="3230000" y="4560000"/>
            <a:ext cx="940000" cy="25000"/>
          </a:xfrm>
          <a:prstGeom prst="rect">
            <a:avLst/>
          </a:prstGeom>
          <a:solidFill>
            <a:srgbClr val="FCD34D"/>
          </a:solidFill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77" name="XWalk5_3"/>
          <p:cNvSpPr/>
          <p:nvPr/>
        </p:nvSpPr>
        <p:spPr>
          <a:xfrm>
            <a:off x="3230000" y="4600000"/>
            <a:ext cx="940000" cy="25000"/>
          </a:xfrm>
          <a:prstGeom prst="rect">
            <a:avLst/>
          </a:prstGeom>
          <a:solidFill>
            <a:srgbClr val="FCD34D"/>
          </a:solidFill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78" name="XWalk5Box"/>
          <p:cNvSpPr/>
          <p:nvPr/>
        </p:nvSpPr>
        <p:spPr>
          <a:xfrm>
            <a:off x="3180000" y="4455000"/>
            <a:ext cx="1040000" cy="195000"/>
          </a:xfrm>
          <a:prstGeom prst="rect">
            <a:avLst/>
          </a:prstGeom>
          <a:noFill/>
          <a:ln w="25400">
            <a:solidFill>
              <a:srgbClr val="F59E0B"/>
            </a:solidFill>
            <a:prstDash val="dash"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79" name="XWalk5Label"/>
          <p:cNvSpPr/>
          <p:nvPr/>
        </p:nvSpPr>
        <p:spPr>
          <a:xfrm>
            <a:off x="4670000" y="4450000"/>
            <a:ext cx="1100000" cy="200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en-US" sz="600" b="1">
                <a:solidFill>
                  <a:srgbClr val="B45309"/>
                </a:solidFill>
                <a:latin typeface="Calibri"/>
              </a:rPr>
              <a:t>⬅ PROJECTED CROSSWALK</a:t>
            </a:r>
          </a:p>
        </p:txBody>
      </p:sp>
      <p:sp>
        <p:nvSpPr>
          <p:cNvPr id="80" name="CarSB1"/>
          <p:cNvSpPr/>
          <p:nvPr/>
        </p:nvSpPr>
        <p:spPr>
          <a:xfrm>
            <a:off x="3338651" y="2405000"/>
            <a:ext cx="280000" cy="450000"/>
          </a:xfrm>
          <a:prstGeom prst="roundRect">
            <a:avLst/>
          </a:prstGeom>
          <a:solidFill>
            <a:srgbClr val="3B82F6"/>
          </a:solidFill>
          <a:ln w="6350">
            <a:solidFill>
              <a:srgbClr val="2563EB"/>
            </a:solidFill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81" name="CarSB1Arrow"/>
          <p:cNvSpPr/>
          <p:nvPr/>
        </p:nvSpPr>
        <p:spPr>
          <a:xfrm>
            <a:off x="3412500" y="2963465"/>
            <a:ext cx="200000" cy="220000"/>
          </a:xfrm>
          <a:prstGeom prst="downArrow">
            <a:avLst/>
          </a:prstGeom>
          <a:solidFill>
            <a:srgbClr val="3B82F6"/>
          </a:solidFill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82" name="CarNB1"/>
          <p:cNvSpPr/>
          <p:nvPr/>
        </p:nvSpPr>
        <p:spPr>
          <a:xfrm>
            <a:off x="3785000" y="2613505"/>
            <a:ext cx="280000" cy="450000"/>
          </a:xfrm>
          <a:prstGeom prst="roundRect">
            <a:avLst/>
          </a:prstGeom>
          <a:solidFill>
            <a:srgbClr val="3B82F6"/>
          </a:solidFill>
          <a:ln w="6350">
            <a:solidFill>
              <a:srgbClr val="2563EB"/>
            </a:solidFill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83" name="CarNB1Arrow"/>
          <p:cNvSpPr/>
          <p:nvPr/>
        </p:nvSpPr>
        <p:spPr>
          <a:xfrm>
            <a:off x="3810000" y="3243188"/>
            <a:ext cx="200000" cy="220000"/>
          </a:xfrm>
          <a:prstGeom prst="upArrow">
            <a:avLst/>
          </a:prstGeom>
          <a:solidFill>
            <a:srgbClr val="3B82F6"/>
          </a:solidFill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84" name="CarSB2"/>
          <p:cNvSpPr/>
          <p:nvPr/>
        </p:nvSpPr>
        <p:spPr>
          <a:xfrm>
            <a:off x="3760000" y="3600000"/>
            <a:ext cx="280000" cy="450000"/>
          </a:xfrm>
          <a:prstGeom prst="roundRect">
            <a:avLst/>
          </a:prstGeom>
          <a:solidFill>
            <a:srgbClr val="3B82F6"/>
          </a:solidFill>
          <a:ln w="6350">
            <a:solidFill>
              <a:srgbClr val="2563EB"/>
            </a:solidFill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85" name="Walker1"/>
          <p:cNvSpPr/>
          <p:nvPr/>
        </p:nvSpPr>
        <p:spPr>
          <a:xfrm>
            <a:off x="3810670" y="2524210"/>
            <a:ext cx="180000" cy="18000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en-US" sz="800" dirty="0">
                <a:solidFill>
                  <a:srgbClr val="FFFFFF"/>
                </a:solidFill>
                <a:latin typeface="Calibri"/>
              </a:rPr>
              <a:t>⚠</a:t>
            </a:r>
          </a:p>
        </p:txBody>
      </p:sp>
      <p:sp>
        <p:nvSpPr>
          <p:cNvPr id="86" name="Walker2"/>
          <p:cNvSpPr/>
          <p:nvPr/>
        </p:nvSpPr>
        <p:spPr>
          <a:xfrm>
            <a:off x="4000000" y="3000000"/>
            <a:ext cx="180000" cy="18000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en-US" sz="800">
                <a:solidFill>
                  <a:srgbClr val="FFFFFF"/>
                </a:solidFill>
                <a:latin typeface="Calibri"/>
              </a:rPr>
              <a:t>⚠</a:t>
            </a:r>
          </a:p>
        </p:txBody>
      </p:sp>
      <p:sp>
        <p:nvSpPr>
          <p:cNvPr id="87" name="Walker3"/>
          <p:cNvSpPr/>
          <p:nvPr/>
        </p:nvSpPr>
        <p:spPr>
          <a:xfrm>
            <a:off x="3920000" y="3400000"/>
            <a:ext cx="180000" cy="18000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en-US" sz="800">
                <a:solidFill>
                  <a:srgbClr val="FFFFFF"/>
                </a:solidFill>
                <a:latin typeface="Calibri"/>
              </a:rPr>
              <a:t>⚠</a:t>
            </a:r>
          </a:p>
        </p:txBody>
      </p:sp>
      <p:sp>
        <p:nvSpPr>
          <p:cNvPr id="88" name="Walker4"/>
          <p:cNvSpPr/>
          <p:nvPr/>
        </p:nvSpPr>
        <p:spPr>
          <a:xfrm>
            <a:off x="3980000" y="3900000"/>
            <a:ext cx="180000" cy="18000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en-US" sz="800" dirty="0">
                <a:solidFill>
                  <a:srgbClr val="FFFFFF"/>
                </a:solidFill>
                <a:latin typeface="Calibri"/>
              </a:rPr>
              <a:t>⚠</a:t>
            </a:r>
          </a:p>
        </p:txBody>
      </p:sp>
      <p:sp>
        <p:nvSpPr>
          <p:cNvPr id="89" name="Walker5"/>
          <p:cNvSpPr/>
          <p:nvPr/>
        </p:nvSpPr>
        <p:spPr>
          <a:xfrm>
            <a:off x="3452334" y="4165000"/>
            <a:ext cx="180000" cy="18000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en-US" sz="800" dirty="0">
                <a:solidFill>
                  <a:srgbClr val="FFFFFF"/>
                </a:solidFill>
                <a:latin typeface="Calibri"/>
              </a:rPr>
              <a:t>⚠</a:t>
            </a:r>
          </a:p>
        </p:txBody>
      </p:sp>
      <p:sp>
        <p:nvSpPr>
          <p:cNvPr id="90" name="ConflictZone"/>
          <p:cNvSpPr/>
          <p:nvPr/>
        </p:nvSpPr>
        <p:spPr>
          <a:xfrm>
            <a:off x="4248993" y="2326109"/>
            <a:ext cx="400000" cy="2036995"/>
          </a:xfrm>
          <a:prstGeom prst="rect">
            <a:avLst/>
          </a:prstGeom>
          <a:solidFill>
            <a:srgbClr val="EF4444">
              <a:alpha val="15000"/>
            </a:srgbClr>
          </a:solidFill>
          <a:ln w="15875">
            <a:solidFill>
              <a:srgbClr val="DC2626"/>
            </a:solidFill>
            <a:prstDash val="dash"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91" name="ConflictLabel"/>
          <p:cNvSpPr/>
          <p:nvPr/>
        </p:nvSpPr>
        <p:spPr>
          <a:xfrm>
            <a:off x="3350000" y="3275000"/>
            <a:ext cx="500000" cy="250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en-US" sz="700" b="1">
                <a:solidFill>
                  <a:srgbClr val="DC2626"/>
                </a:solidFill>
                <a:latin typeface="Calibri"/>
              </a:rPr>
              <a:t>CONFLICT ZONE</a:t>
            </a:r>
          </a:p>
        </p:txBody>
      </p:sp>
      <p:sp>
        <p:nvSpPr>
          <p:cNvPr id="92" name="KidPath"/>
          <p:cNvSpPr/>
          <p:nvPr/>
        </p:nvSpPr>
        <p:spPr>
          <a:xfrm>
            <a:off x="4620000" y="2700000"/>
            <a:ext cx="500000" cy="50000"/>
          </a:xfrm>
          <a:prstGeom prst="rect">
            <a:avLst/>
          </a:prstGeom>
          <a:solidFill>
            <a:srgbClr val="FCA5A5"/>
          </a:solidFill>
          <a:ln w="12700">
            <a:solidFill>
              <a:srgbClr val="EF4444"/>
            </a:solidFill>
            <a:prstDash val="dash"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93" name="KidPathArrow"/>
          <p:cNvSpPr/>
          <p:nvPr/>
        </p:nvSpPr>
        <p:spPr>
          <a:xfrm>
            <a:off x="4420000" y="2630000"/>
            <a:ext cx="200000" cy="190000"/>
          </a:xfrm>
          <a:prstGeom prst="leftArrow">
            <a:avLst/>
          </a:prstGeom>
          <a:solidFill>
            <a:srgbClr val="EF4444"/>
          </a:solidFill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94" name="KidPath"/>
          <p:cNvSpPr/>
          <p:nvPr/>
        </p:nvSpPr>
        <p:spPr>
          <a:xfrm>
            <a:off x="4620000" y="3600000"/>
            <a:ext cx="500000" cy="50000"/>
          </a:xfrm>
          <a:prstGeom prst="rect">
            <a:avLst/>
          </a:prstGeom>
          <a:solidFill>
            <a:srgbClr val="FCA5A5"/>
          </a:solidFill>
          <a:ln w="12700">
            <a:solidFill>
              <a:srgbClr val="EF4444"/>
            </a:solidFill>
            <a:prstDash val="dash"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95" name="KidPathArrow"/>
          <p:cNvSpPr/>
          <p:nvPr/>
        </p:nvSpPr>
        <p:spPr>
          <a:xfrm>
            <a:off x="4420000" y="3530000"/>
            <a:ext cx="200000" cy="190000"/>
          </a:xfrm>
          <a:prstGeom prst="leftArrow">
            <a:avLst/>
          </a:prstGeom>
          <a:solidFill>
            <a:srgbClr val="EF4444"/>
          </a:solidFill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96" name="LegendBG"/>
          <p:cNvSpPr/>
          <p:nvPr/>
        </p:nvSpPr>
        <p:spPr>
          <a:xfrm>
            <a:off x="666343" y="5630539"/>
            <a:ext cx="6215659" cy="42828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97" name="LegTitle"/>
          <p:cNvSpPr/>
          <p:nvPr/>
        </p:nvSpPr>
        <p:spPr>
          <a:xfrm rot="10800000" flipV="1">
            <a:off x="853098" y="4969208"/>
            <a:ext cx="476901" cy="1565446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en-US" sz="750" b="1" dirty="0">
                <a:solidFill>
                  <a:srgbClr val="475569"/>
                </a:solidFill>
                <a:latin typeface="Calibri"/>
              </a:rPr>
              <a:t>LEGEND:</a:t>
            </a:r>
          </a:p>
        </p:txBody>
      </p:sp>
      <p:sp>
        <p:nvSpPr>
          <p:cNvPr id="98" name="LCarDot"/>
          <p:cNvSpPr/>
          <p:nvPr/>
        </p:nvSpPr>
        <p:spPr>
          <a:xfrm>
            <a:off x="1350000" y="5770000"/>
            <a:ext cx="100000" cy="10000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99" name="LCarTxt"/>
          <p:cNvSpPr/>
          <p:nvPr/>
        </p:nvSpPr>
        <p:spPr>
          <a:xfrm>
            <a:off x="1480000" y="5680000"/>
            <a:ext cx="850000" cy="280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en-US" sz="700">
                <a:solidFill>
                  <a:srgbClr val="475569"/>
                </a:solidFill>
                <a:latin typeface="Calibri"/>
              </a:rPr>
              <a:t>Vehicle Traffic</a:t>
            </a:r>
          </a:p>
        </p:txBody>
      </p:sp>
      <p:sp>
        <p:nvSpPr>
          <p:cNvPr id="100" name="LKidDot"/>
          <p:cNvSpPr/>
          <p:nvPr/>
        </p:nvSpPr>
        <p:spPr>
          <a:xfrm>
            <a:off x="2400000" y="5770000"/>
            <a:ext cx="100000" cy="10000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101" name="LKidTxt"/>
          <p:cNvSpPr/>
          <p:nvPr/>
        </p:nvSpPr>
        <p:spPr>
          <a:xfrm>
            <a:off x="2530000" y="5680000"/>
            <a:ext cx="1100000" cy="280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en-US" sz="700">
                <a:solidFill>
                  <a:srgbClr val="475569"/>
                </a:solidFill>
                <a:latin typeface="Calibri"/>
              </a:rPr>
              <a:t>Children in Road</a:t>
            </a:r>
          </a:p>
        </p:txBody>
      </p:sp>
      <p:sp>
        <p:nvSpPr>
          <p:cNvPr id="102" name="LXWDot"/>
          <p:cNvSpPr/>
          <p:nvPr/>
        </p:nvSpPr>
        <p:spPr>
          <a:xfrm>
            <a:off x="3700000" y="5770000"/>
            <a:ext cx="100000" cy="1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F59E0B"/>
            </a:solidFill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103" name="LXWTxt"/>
          <p:cNvSpPr/>
          <p:nvPr/>
        </p:nvSpPr>
        <p:spPr>
          <a:xfrm>
            <a:off x="3830000" y="5680000"/>
            <a:ext cx="1400000" cy="280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en-US" sz="700">
                <a:solidFill>
                  <a:srgbClr val="475569"/>
                </a:solidFill>
                <a:latin typeface="Calibri"/>
              </a:rPr>
              <a:t>Projected Crosswalk</a:t>
            </a:r>
          </a:p>
        </p:txBody>
      </p:sp>
      <p:sp>
        <p:nvSpPr>
          <p:cNvPr id="104" name="LNSDot"/>
          <p:cNvSpPr/>
          <p:nvPr/>
        </p:nvSpPr>
        <p:spPr>
          <a:xfrm>
            <a:off x="4849053" y="5712386"/>
            <a:ext cx="100000" cy="100000"/>
          </a:xfrm>
          <a:prstGeom prst="rect">
            <a:avLst/>
          </a:prstGeom>
          <a:solidFill>
            <a:srgbClr val="FEE2E2"/>
          </a:solidFill>
          <a:ln w="6350">
            <a:solidFill>
              <a:srgbClr val="EF4444"/>
            </a:solidFill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105" name="LNSTxt"/>
          <p:cNvSpPr/>
          <p:nvPr/>
        </p:nvSpPr>
        <p:spPr>
          <a:xfrm>
            <a:off x="4981786" y="5644751"/>
            <a:ext cx="1200000" cy="280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en-US" sz="700" dirty="0">
                <a:solidFill>
                  <a:srgbClr val="475569"/>
                </a:solidFill>
                <a:latin typeface="Calibri"/>
              </a:rPr>
              <a:t>No Sidewalk (Danger)</a:t>
            </a:r>
          </a:p>
        </p:txBody>
      </p:sp>
      <p:sp>
        <p:nvSpPr>
          <p:cNvPr id="201" name="NorthSignW"/>
          <p:cNvSpPr/>
          <p:nvPr/>
        </p:nvSpPr>
        <p:spPr>
          <a:xfrm>
            <a:off x="4003981" y="4671136"/>
            <a:ext cx="232848" cy="325000"/>
          </a:xfrm>
          <a:prstGeom prst="diamond">
            <a:avLst/>
          </a:prstGeom>
          <a:solidFill>
            <a:srgbClr val="FCD34D"/>
          </a:solidFill>
          <a:ln w="12700">
            <a:solidFill>
              <a:srgbClr val="92400E"/>
            </a:solidFill>
          </a:ln>
        </p:spPr>
        <p:txBody>
          <a:bodyPr wrap="square" lIns="18000" tIns="9000" rIns="18000" bIns="9000" anchor="ctr"/>
          <a:lstStyle/>
          <a:p>
            <a:pPr algn="ctr">
              <a:buNone/>
            </a:pPr>
            <a:r>
              <a:rPr lang="en-US" sz="800" b="1" dirty="0">
                <a:solidFill>
                  <a:srgbClr val="000000"/>
                </a:solidFill>
                <a:latin typeface="Calibri"/>
              </a:rPr>
              <a:t>⚠</a:t>
            </a:r>
          </a:p>
        </p:txBody>
      </p:sp>
      <p:sp>
        <p:nvSpPr>
          <p:cNvPr id="202" name="NorthSignE"/>
          <p:cNvSpPr/>
          <p:nvPr/>
        </p:nvSpPr>
        <p:spPr>
          <a:xfrm>
            <a:off x="4263467" y="1710000"/>
            <a:ext cx="200000" cy="200000"/>
          </a:xfrm>
          <a:prstGeom prst="diamond">
            <a:avLst/>
          </a:prstGeom>
          <a:solidFill>
            <a:srgbClr val="FCD34D"/>
          </a:solidFill>
          <a:ln w="12700">
            <a:solidFill>
              <a:srgbClr val="92400E"/>
            </a:solidFill>
          </a:ln>
        </p:spPr>
        <p:txBody>
          <a:bodyPr wrap="square" lIns="18000" tIns="9000" rIns="18000" bIns="9000" anchor="ctr"/>
          <a:lstStyle/>
          <a:p>
            <a:pPr algn="ctr">
              <a:buNone/>
            </a:pPr>
            <a:r>
              <a:rPr lang="en-US" sz="800" b="1">
                <a:solidFill>
                  <a:srgbClr val="000000"/>
                </a:solidFill>
                <a:latin typeface="Calibri"/>
              </a:rPr>
              <a:t>⚠</a:t>
            </a:r>
          </a:p>
        </p:txBody>
      </p:sp>
      <p:sp>
        <p:nvSpPr>
          <p:cNvPr id="203" name="NorthSZLabel"/>
          <p:cNvSpPr/>
          <p:nvPr/>
        </p:nvSpPr>
        <p:spPr>
          <a:xfrm>
            <a:off x="2120000" y="1910000"/>
            <a:ext cx="80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18000" tIns="9000" rIns="18000" bIns="9000" anchor="ctr"/>
          <a:lstStyle/>
          <a:p>
            <a:pPr algn="r">
              <a:buNone/>
            </a:pPr>
            <a:r>
              <a:rPr lang="en-US" sz="550" b="1">
                <a:solidFill>
                  <a:srgbClr val="92400E"/>
                </a:solidFill>
                <a:latin typeface="Calibri"/>
              </a:rPr>
              <a:t>PROJECTED
SCHOOL ZONE</a:t>
            </a:r>
          </a:p>
        </p:txBody>
      </p:sp>
      <p:sp>
        <p:nvSpPr>
          <p:cNvPr id="204" name="NorthSZLabelE"/>
          <p:cNvSpPr/>
          <p:nvPr/>
        </p:nvSpPr>
        <p:spPr>
          <a:xfrm>
            <a:off x="4510000" y="1910000"/>
            <a:ext cx="80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18000" tIns="9000" rIns="18000" bIns="9000" anchor="ctr"/>
          <a:lstStyle/>
          <a:p>
            <a:pPr algn="l">
              <a:buNone/>
            </a:pPr>
            <a:r>
              <a:rPr lang="en-US" sz="550" b="1">
                <a:solidFill>
                  <a:srgbClr val="92400E"/>
                </a:solidFill>
                <a:latin typeface="Calibri"/>
              </a:rPr>
              <a:t>PROJECTED
SCHOOL ZONE</a:t>
            </a:r>
          </a:p>
        </p:txBody>
      </p:sp>
      <p:sp>
        <p:nvSpPr>
          <p:cNvPr id="205" name="SouthSignW"/>
          <p:cNvSpPr/>
          <p:nvPr/>
        </p:nvSpPr>
        <p:spPr>
          <a:xfrm>
            <a:off x="2920000" y="5510000"/>
            <a:ext cx="200000" cy="200000"/>
          </a:xfrm>
          <a:prstGeom prst="diamond">
            <a:avLst/>
          </a:prstGeom>
          <a:solidFill>
            <a:srgbClr val="FCD34D"/>
          </a:solidFill>
          <a:ln w="12700">
            <a:solidFill>
              <a:srgbClr val="92400E"/>
            </a:solidFill>
          </a:ln>
        </p:spPr>
        <p:txBody>
          <a:bodyPr wrap="square" lIns="18000" tIns="9000" rIns="18000" bIns="9000" anchor="ctr"/>
          <a:lstStyle/>
          <a:p>
            <a:pPr algn="ctr">
              <a:buNone/>
            </a:pPr>
            <a:r>
              <a:rPr lang="en-US" sz="800" b="1">
                <a:solidFill>
                  <a:srgbClr val="000000"/>
                </a:solidFill>
                <a:latin typeface="Calibri"/>
              </a:rPr>
              <a:t>⚠</a:t>
            </a:r>
          </a:p>
        </p:txBody>
      </p:sp>
      <p:sp>
        <p:nvSpPr>
          <p:cNvPr id="207" name="SouthSZLabel"/>
          <p:cNvSpPr/>
          <p:nvPr/>
        </p:nvSpPr>
        <p:spPr>
          <a:xfrm>
            <a:off x="2120000" y="5530000"/>
            <a:ext cx="80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18000" tIns="9000" rIns="18000" bIns="9000" anchor="ctr"/>
          <a:lstStyle/>
          <a:p>
            <a:pPr algn="r">
              <a:buNone/>
            </a:pPr>
            <a:r>
              <a:rPr lang="en-US" sz="550" b="1">
                <a:solidFill>
                  <a:srgbClr val="92400E"/>
                </a:solidFill>
                <a:latin typeface="Calibri"/>
              </a:rPr>
              <a:t>PROJECTED
SCHOOL ZONE</a:t>
            </a:r>
          </a:p>
        </p:txBody>
      </p:sp>
      <p:sp>
        <p:nvSpPr>
          <p:cNvPr id="208" name="SouthSZLabelE"/>
          <p:cNvSpPr/>
          <p:nvPr/>
        </p:nvSpPr>
        <p:spPr>
          <a:xfrm>
            <a:off x="4510000" y="5530000"/>
            <a:ext cx="80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18000" tIns="9000" rIns="18000" bIns="9000" anchor="ctr"/>
          <a:lstStyle/>
          <a:p>
            <a:pPr algn="l">
              <a:buNone/>
            </a:pPr>
            <a:endParaRPr lang="en-US" sz="550" b="1" dirty="0">
              <a:solidFill>
                <a:srgbClr val="92400E"/>
              </a:solidFill>
              <a:latin typeface="Calibri"/>
            </a:endParaRPr>
          </a:p>
        </p:txBody>
      </p:sp>
      <p:sp>
        <p:nvSpPr>
          <p:cNvPr id="210" name="LSZTxt"/>
          <p:cNvSpPr/>
          <p:nvPr/>
        </p:nvSpPr>
        <p:spPr>
          <a:xfrm>
            <a:off x="6230000" y="5680000"/>
            <a:ext cx="700000" cy="280000"/>
          </a:xfrm>
          <a:prstGeom prst="rect">
            <a:avLst/>
          </a:prstGeom>
          <a:noFill/>
          <a:ln>
            <a:noFill/>
          </a:ln>
        </p:spPr>
        <p:txBody>
          <a:bodyPr wrap="square" lIns="18000" tIns="9000" rIns="18000" bIns="9000" anchor="ctr"/>
          <a:lstStyle/>
          <a:p>
            <a:pPr algn="l">
              <a:buNone/>
            </a:pPr>
            <a:endParaRPr lang="en-US" sz="700" dirty="0">
              <a:solidFill>
                <a:srgbClr val="475569"/>
              </a:solidFill>
              <a:latin typeface="Calibri"/>
            </a:endParaRPr>
          </a:p>
        </p:txBody>
      </p:sp>
      <p:sp>
        <p:nvSpPr>
          <p:cNvPr id="301" name="LeeBlvd"/>
          <p:cNvSpPr/>
          <p:nvPr/>
        </p:nvSpPr>
        <p:spPr>
          <a:xfrm>
            <a:off x="700000" y="5100000"/>
            <a:ext cx="6000000" cy="220000"/>
          </a:xfrm>
          <a:prstGeom prst="rect">
            <a:avLst/>
          </a:prstGeom>
          <a:solidFill>
            <a:srgbClr val="9CA3AF"/>
          </a:solidFill>
          <a:ln>
            <a:noFill/>
          </a:ln>
        </p:spPr>
        <p:txBody>
          <a:bodyPr wrap="square" lIns="18000" tIns="9000" rIns="18000" bIns="9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302" name="LeeBlvdLabel"/>
          <p:cNvSpPr/>
          <p:nvPr/>
        </p:nvSpPr>
        <p:spPr>
          <a:xfrm>
            <a:off x="700000" y="5100000"/>
            <a:ext cx="6000000" cy="220000"/>
          </a:xfrm>
          <a:prstGeom prst="rect">
            <a:avLst/>
          </a:prstGeom>
          <a:noFill/>
          <a:ln>
            <a:noFill/>
          </a:ln>
        </p:spPr>
        <p:txBody>
          <a:bodyPr wrap="square" lIns="18000" tIns="9000" rIns="18000" bIns="9000" anchor="ctr"/>
          <a:lstStyle/>
          <a:p>
            <a:pPr algn="ctr">
              <a:buNone/>
            </a:pPr>
            <a:r>
              <a:rPr lang="en-US" sz="900" b="1">
                <a:solidFill>
                  <a:srgbClr val="FFFFFF"/>
                </a:solidFill>
                <a:latin typeface="Calibri"/>
              </a:rPr>
              <a:t>Lee Blvd</a:t>
            </a:r>
          </a:p>
        </p:txBody>
      </p:sp>
      <p:sp>
        <p:nvSpPr>
          <p:cNvPr id="303" name="SouthWestSW"/>
          <p:cNvSpPr/>
          <p:nvPr/>
        </p:nvSpPr>
        <p:spPr>
          <a:xfrm>
            <a:off x="2949899" y="4631749"/>
            <a:ext cx="167848" cy="506308"/>
          </a:xfrm>
          <a:prstGeom prst="rect">
            <a:avLst/>
          </a:prstGeom>
          <a:solidFill>
            <a:srgbClr val="A7F3D9"/>
          </a:solidFill>
          <a:ln w="6350">
            <a:solidFill>
              <a:srgbClr val="10B981"/>
            </a:solidFill>
          </a:ln>
        </p:spPr>
        <p:txBody>
          <a:bodyPr wrap="square" lIns="18000" tIns="9000" rIns="18000" bIns="9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304" name="SouthEastSW"/>
          <p:cNvSpPr/>
          <p:nvPr/>
        </p:nvSpPr>
        <p:spPr>
          <a:xfrm>
            <a:off x="4270000" y="4650000"/>
            <a:ext cx="403275" cy="423104"/>
          </a:xfrm>
          <a:prstGeom prst="rect">
            <a:avLst/>
          </a:prstGeom>
          <a:solidFill>
            <a:srgbClr val="A7F3D9"/>
          </a:solidFill>
          <a:ln w="6350">
            <a:solidFill>
              <a:srgbClr val="10B981"/>
            </a:solidFill>
          </a:ln>
        </p:spPr>
        <p:txBody>
          <a:bodyPr wrap="square" lIns="18000" tIns="9000" rIns="18000" bIns="9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305" name="SouthSWLabel"/>
          <p:cNvSpPr/>
          <p:nvPr/>
        </p:nvSpPr>
        <p:spPr>
          <a:xfrm>
            <a:off x="4684996" y="4700000"/>
            <a:ext cx="1719323" cy="250000"/>
          </a:xfrm>
          <a:prstGeom prst="rect">
            <a:avLst/>
          </a:prstGeom>
          <a:noFill/>
          <a:ln>
            <a:noFill/>
          </a:ln>
        </p:spPr>
        <p:txBody>
          <a:bodyPr wrap="square" lIns="18000" tIns="9000" rIns="18000" bIns="9000" anchor="ctr"/>
          <a:lstStyle/>
          <a:p>
            <a:pPr algn="l">
              <a:buNone/>
            </a:pPr>
            <a:r>
              <a:rPr lang="en-US" sz="600" b="1" dirty="0">
                <a:solidFill>
                  <a:srgbClr val="059669"/>
                </a:solidFill>
                <a:latin typeface="Calibri"/>
              </a:rPr>
              <a:t>SIDEWALKS
ON BOTH SIDES</a:t>
            </a:r>
          </a:p>
        </p:txBody>
      </p:sp>
      <p:sp>
        <p:nvSpPr>
          <p:cNvPr id="306" name="SouthSWCheck"/>
          <p:cNvSpPr/>
          <p:nvPr/>
        </p:nvSpPr>
        <p:spPr>
          <a:xfrm>
            <a:off x="5945616" y="4375000"/>
            <a:ext cx="200000" cy="20000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txBody>
          <a:bodyPr wrap="square" lIns="18000" tIns="9000" rIns="18000" bIns="9000" anchor="ctr"/>
          <a:lstStyle/>
          <a:p>
            <a:pPr algn="ctr">
              <a:buNone/>
            </a:pPr>
            <a:r>
              <a:rPr lang="en-US" sz="900" b="1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307" name="GapLabel"/>
          <p:cNvSpPr/>
          <p:nvPr/>
        </p:nvSpPr>
        <p:spPr>
          <a:xfrm>
            <a:off x="4703657" y="3175000"/>
            <a:ext cx="1000000" cy="400000"/>
          </a:xfrm>
          <a:prstGeom prst="rect">
            <a:avLst/>
          </a:prstGeom>
          <a:noFill/>
          <a:ln>
            <a:noFill/>
          </a:ln>
        </p:spPr>
        <p:txBody>
          <a:bodyPr wrap="square" lIns="18000" tIns="9000" rIns="18000" bIns="9000" anchor="ctr"/>
          <a:lstStyle/>
          <a:p>
            <a:pPr algn="l">
              <a:buNone/>
            </a:pPr>
            <a:r>
              <a:rPr lang="en-US" sz="600" b="1">
                <a:solidFill>
                  <a:srgbClr val="DC2626"/>
                </a:solidFill>
                <a:latin typeface="Calibri"/>
              </a:rPr>
              <a:t>⬅ MISSING
SIDEWALK
SEGMENT</a:t>
            </a:r>
          </a:p>
        </p:txBody>
      </p:sp>
      <p:sp>
        <p:nvSpPr>
          <p:cNvPr id="308" name="LeeSWNorth"/>
          <p:cNvSpPr/>
          <p:nvPr/>
        </p:nvSpPr>
        <p:spPr>
          <a:xfrm>
            <a:off x="800000" y="5060000"/>
            <a:ext cx="5800000" cy="30000"/>
          </a:xfrm>
          <a:prstGeom prst="rect">
            <a:avLst/>
          </a:prstGeom>
          <a:solidFill>
            <a:srgbClr val="A7F3D9"/>
          </a:solidFill>
          <a:ln>
            <a:noFill/>
          </a:ln>
        </p:spPr>
        <p:txBody>
          <a:bodyPr wrap="square" lIns="18000" tIns="9000" rIns="18000" bIns="9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309" name="LeeSWSouth"/>
          <p:cNvSpPr/>
          <p:nvPr/>
        </p:nvSpPr>
        <p:spPr>
          <a:xfrm>
            <a:off x="800000" y="5330000"/>
            <a:ext cx="5800000" cy="30000"/>
          </a:xfrm>
          <a:prstGeom prst="rect">
            <a:avLst/>
          </a:prstGeom>
          <a:solidFill>
            <a:srgbClr val="A7F3D9"/>
          </a:solidFill>
          <a:ln>
            <a:noFill/>
          </a:ln>
        </p:spPr>
        <p:txBody>
          <a:bodyPr wrap="square" lIns="18000" tIns="9000" rIns="18000" bIns="900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310" name="LeeDirW"/>
          <p:cNvSpPr/>
          <p:nvPr/>
        </p:nvSpPr>
        <p:spPr>
          <a:xfrm>
            <a:off x="750000" y="5130000"/>
            <a:ext cx="400000" cy="160000"/>
          </a:xfrm>
          <a:prstGeom prst="rect">
            <a:avLst/>
          </a:prstGeom>
          <a:noFill/>
          <a:ln>
            <a:noFill/>
          </a:ln>
        </p:spPr>
        <p:txBody>
          <a:bodyPr wrap="square" lIns="18000" tIns="9000" rIns="18000" bIns="9000" anchor="ctr"/>
          <a:lstStyle/>
          <a:p>
            <a:pPr algn="ctr"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</a:rPr>
              <a:t>◄</a:t>
            </a:r>
          </a:p>
        </p:txBody>
      </p:sp>
      <p:sp>
        <p:nvSpPr>
          <p:cNvPr id="311" name="LeeDirE"/>
          <p:cNvSpPr/>
          <p:nvPr/>
        </p:nvSpPr>
        <p:spPr>
          <a:xfrm>
            <a:off x="6250000" y="5130000"/>
            <a:ext cx="400000" cy="160000"/>
          </a:xfrm>
          <a:prstGeom prst="rect">
            <a:avLst/>
          </a:prstGeom>
          <a:noFill/>
          <a:ln>
            <a:noFill/>
          </a:ln>
        </p:spPr>
        <p:txBody>
          <a:bodyPr wrap="square" lIns="18000" tIns="9000" rIns="18000" bIns="9000" anchor="ctr"/>
          <a:lstStyle/>
          <a:p>
            <a:pPr algn="ctr"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</a:rPr>
              <a:t>►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FA67500-4B52-D428-A717-FEB131D0B2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672" y="251582"/>
            <a:ext cx="3100293" cy="2248418"/>
          </a:xfrm>
          <a:prstGeom prst="rect">
            <a:avLst/>
          </a:prstGeom>
        </p:spPr>
      </p:pic>
      <p:sp>
        <p:nvSpPr>
          <p:cNvPr id="14" name="AutoShape 2">
            <a:extLst>
              <a:ext uri="{FF2B5EF4-FFF2-40B4-BE49-F238E27FC236}">
                <a16:creationId xmlns:a16="http://schemas.microsoft.com/office/drawing/2014/main" id="{F54E4232-0877-54EE-576F-1783B21BD86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2588D64-0428-E0F7-A853-F9684CBE63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9699" y="2259834"/>
            <a:ext cx="2685436" cy="279285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ocal Dat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36576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300">
                <a:solidFill>
                  <a:srgbClr val="2B7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DATA — SARA AVE N</a:t>
            </a:r>
          </a:p>
        </p:txBody>
      </p:sp>
      <p:sp>
        <p:nvSpPr>
          <p:cNvPr id="3" name="Text 1"/>
          <p:cNvSpPr/>
          <p:nvPr/>
        </p:nvSpPr>
        <p:spPr>
          <a:xfrm>
            <a:off x="731520" y="731520"/>
            <a:ext cx="10698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Sara Ave N — Year by Year</a:t>
            </a:r>
          </a:p>
        </p:txBody>
      </p:sp>
      <p:sp>
        <p:nvSpPr>
          <p:cNvPr id="20" name="Card2023"/>
          <p:cNvSpPr/>
          <p:nvPr/>
        </p:nvSpPr>
        <p:spPr>
          <a:xfrm>
            <a:off x="609600" y="1463040"/>
            <a:ext cx="2560320" cy="3200400"/>
          </a:xfrm>
          <a:prstGeom prst="roundRect">
            <a:avLst>
              <a:gd name="adj" fmla="val 3000"/>
            </a:avLst>
          </a:prstGeom>
          <a:solidFill>
            <a:srgbClr val="1B3A5C"/>
          </a:solidFill>
          <a:ln w="0">
            <a:noFill/>
          </a:ln>
        </p:spPr>
        <p:txBody>
          <a:bodyPr wrap="square" lIns="182880" tIns="182880" rIns="182880" bIns="137160" rtlCol="0" anchor="t"/>
          <a:lstStyle/>
          <a:p>
            <a:pPr algn="ctr">
              <a:buNone/>
            </a:pPr>
            <a:r>
              <a:rPr lang="en-US" sz="3600" b="1">
                <a:solidFill>
                  <a:srgbClr val="FFFFFF"/>
                </a:solidFill>
                <a:latin typeface="Georgia" pitchFamily="34" charset="0"/>
              </a:rPr>
              <a:t>2023</a:t>
            </a:r>
          </a:p>
          <a:p>
            <a:pPr algn="ctr">
              <a:spcBef>
                <a:spcPts val="800"/>
              </a:spcBef>
              <a:buNone/>
            </a:pPr>
            <a:r>
              <a:rPr lang="en-US" sz="5400" b="1">
                <a:solidFill>
                  <a:srgbClr val="E8562A"/>
                </a:solidFill>
                <a:latin typeface="Georgia" pitchFamily="34" charset="0"/>
              </a:rPr>
              <a:t>5</a:t>
            </a:r>
          </a:p>
          <a:p>
            <a:pPr algn="ctr">
              <a:spcBef>
                <a:spcPts val="0"/>
              </a:spcBef>
              <a:buNone/>
            </a:pPr>
            <a:r>
              <a:rPr lang="en-US" sz="1400" b="1">
                <a:solidFill>
                  <a:srgbClr val="FFFFFF"/>
                </a:solidFill>
                <a:latin typeface="Calibri" pitchFamily="34" charset="0"/>
              </a:rPr>
              <a:t>Crash Reports</a:t>
            </a:r>
          </a:p>
          <a:p>
            <a:pPr algn="ctr">
              <a:spcBef>
                <a:spcPts val="1200"/>
              </a:spcBef>
              <a:buNone/>
            </a:pPr>
            <a:r>
              <a:rPr lang="en-US" sz="1100">
                <a:solidFill>
                  <a:srgbClr val="94A3B8"/>
                </a:solidFill>
                <a:latin typeface="Calibri" pitchFamily="34" charset="0"/>
              </a:rPr>
              <a:t>Near Sunshine Elementary</a:t>
            </a:r>
          </a:p>
          <a:p>
            <a:pPr algn="ctr">
              <a:spcBef>
                <a:spcPts val="500"/>
              </a:spcBef>
              <a:buNone/>
            </a:pPr>
            <a:r>
              <a:rPr lang="en-US" sz="2400" b="1">
                <a:solidFill>
                  <a:srgbClr val="E8562A"/>
                </a:solidFill>
                <a:latin typeface="Georgia" pitchFamily="34" charset="0"/>
              </a:rPr>
              <a:t>3</a:t>
            </a:r>
            <a:r>
              <a:rPr lang="en-US" sz="1100" b="1">
                <a:solidFill>
                  <a:srgbClr val="FFFFFF"/>
                </a:solidFill>
                <a:latin typeface="Calibri" pitchFamily="34" charset="0"/>
              </a:rPr>
              <a:t> MVA</a:t>
            </a:r>
          </a:p>
          <a:p>
            <a:pPr algn="ctr">
              <a:spcBef>
                <a:spcPts val="0"/>
              </a:spcBef>
              <a:buNone/>
            </a:pPr>
            <a:r>
              <a:rPr lang="en-US" sz="900">
                <a:solidFill>
                  <a:srgbClr val="94A3B8"/>
                </a:solidFill>
                <a:latin typeface="Calibri" pitchFamily="34" charset="0"/>
              </a:rPr>
              <a:t>Lehigh Fire Dept</a:t>
            </a:r>
          </a:p>
        </p:txBody>
      </p:sp>
      <p:sp>
        <p:nvSpPr>
          <p:cNvPr id="30" name="Card2024"/>
          <p:cNvSpPr/>
          <p:nvPr/>
        </p:nvSpPr>
        <p:spPr>
          <a:xfrm>
            <a:off x="3383280" y="1463040"/>
            <a:ext cx="2560320" cy="3200400"/>
          </a:xfrm>
          <a:prstGeom prst="roundRect">
            <a:avLst>
              <a:gd name="adj" fmla="val 3000"/>
            </a:avLst>
          </a:prstGeom>
          <a:solidFill>
            <a:srgbClr val="1B3A5C"/>
          </a:solidFill>
          <a:ln w="0">
            <a:noFill/>
          </a:ln>
        </p:spPr>
        <p:txBody>
          <a:bodyPr wrap="square" lIns="182880" tIns="182880" rIns="182880" bIns="137160" rtlCol="0" anchor="t"/>
          <a:lstStyle/>
          <a:p>
            <a:pPr algn="ctr">
              <a:buNone/>
            </a:pPr>
            <a:r>
              <a:rPr lang="en-US" sz="3600" b="1">
                <a:solidFill>
                  <a:srgbClr val="FFFFFF"/>
                </a:solidFill>
                <a:latin typeface="Georgia" pitchFamily="34" charset="0"/>
              </a:rPr>
              <a:t>2024</a:t>
            </a:r>
          </a:p>
          <a:p>
            <a:pPr algn="ctr">
              <a:spcBef>
                <a:spcPts val="800"/>
              </a:spcBef>
              <a:buNone/>
            </a:pPr>
            <a:r>
              <a:rPr lang="en-US" sz="5400" b="1">
                <a:solidFill>
                  <a:srgbClr val="E8562A"/>
                </a:solidFill>
                <a:latin typeface="Georgia" pitchFamily="34" charset="0"/>
              </a:rPr>
              <a:t>5</a:t>
            </a:r>
          </a:p>
          <a:p>
            <a:pPr algn="ctr">
              <a:spcBef>
                <a:spcPts val="0"/>
              </a:spcBef>
              <a:buNone/>
            </a:pPr>
            <a:r>
              <a:rPr lang="en-US" sz="1400" b="1">
                <a:solidFill>
                  <a:srgbClr val="FFFFFF"/>
                </a:solidFill>
                <a:latin typeface="Calibri" pitchFamily="34" charset="0"/>
              </a:rPr>
              <a:t>Crash Reports</a:t>
            </a:r>
          </a:p>
          <a:p>
            <a:pPr algn="ctr">
              <a:spcBef>
                <a:spcPts val="600"/>
              </a:spcBef>
              <a:buNone/>
            </a:pPr>
            <a:r>
              <a:rPr lang="en-US" sz="3600" b="1">
                <a:solidFill>
                  <a:srgbClr val="E8562A"/>
                </a:solidFill>
                <a:latin typeface="Georgia" pitchFamily="34" charset="0"/>
              </a:rPr>
              <a:t>1</a:t>
            </a:r>
          </a:p>
          <a:p>
            <a:pPr algn="ctr">
              <a:spcBef>
                <a:spcPts val="0"/>
              </a:spcBef>
              <a:buNone/>
            </a:pPr>
            <a:r>
              <a:rPr lang="en-US" sz="1400" b="1">
                <a:solidFill>
                  <a:srgbClr val="FFFFFF"/>
                </a:solidFill>
                <a:latin typeface="Calibri" pitchFamily="34" charset="0"/>
              </a:rPr>
              <a:t>Arrest</a:t>
            </a:r>
          </a:p>
          <a:p>
            <a:pPr algn="ctr">
              <a:spcBef>
                <a:spcPts val="500"/>
              </a:spcBef>
              <a:buNone/>
            </a:pPr>
            <a:r>
              <a:rPr lang="en-US" sz="2400" b="1">
                <a:solidFill>
                  <a:srgbClr val="E8562A"/>
                </a:solidFill>
                <a:latin typeface="Georgia" pitchFamily="34" charset="0"/>
              </a:rPr>
              <a:t>1</a:t>
            </a:r>
            <a:r>
              <a:rPr lang="en-US" sz="1100" b="1">
                <a:solidFill>
                  <a:srgbClr val="FFFFFF"/>
                </a:solidFill>
                <a:latin typeface="Calibri" pitchFamily="34" charset="0"/>
              </a:rPr>
              <a:t> MVA</a:t>
            </a:r>
          </a:p>
          <a:p>
            <a:pPr algn="ctr">
              <a:spcBef>
                <a:spcPts val="0"/>
              </a:spcBef>
              <a:buNone/>
            </a:pPr>
            <a:r>
              <a:rPr lang="en-US" sz="900">
                <a:solidFill>
                  <a:srgbClr val="94A3B8"/>
                </a:solidFill>
                <a:latin typeface="Calibri" pitchFamily="34" charset="0"/>
              </a:rPr>
              <a:t>Lehigh Fire Dept</a:t>
            </a:r>
          </a:p>
        </p:txBody>
      </p:sp>
      <p:sp>
        <p:nvSpPr>
          <p:cNvPr id="40" name="Card2025"/>
          <p:cNvSpPr/>
          <p:nvPr/>
        </p:nvSpPr>
        <p:spPr>
          <a:xfrm>
            <a:off x="6156960" y="1463040"/>
            <a:ext cx="2560320" cy="3200400"/>
          </a:xfrm>
          <a:prstGeom prst="roundRect">
            <a:avLst>
              <a:gd name="adj" fmla="val 3000"/>
            </a:avLst>
          </a:prstGeom>
          <a:solidFill>
            <a:srgbClr val="1B3A5C"/>
          </a:solidFill>
          <a:ln w="0">
            <a:noFill/>
          </a:ln>
        </p:spPr>
        <p:txBody>
          <a:bodyPr wrap="square" lIns="182880" tIns="182880" rIns="182880" bIns="137160" rtlCol="0" anchor="t"/>
          <a:lstStyle/>
          <a:p>
            <a:pPr algn="ctr">
              <a:buNone/>
            </a:pPr>
            <a:r>
              <a:rPr lang="en-US" sz="3600" b="1">
                <a:solidFill>
                  <a:srgbClr val="FFFFFF"/>
                </a:solidFill>
                <a:latin typeface="Georgia" pitchFamily="34" charset="0"/>
              </a:rPr>
              <a:t>2025</a:t>
            </a:r>
          </a:p>
          <a:p>
            <a:pPr algn="ctr">
              <a:spcBef>
                <a:spcPts val="500"/>
              </a:spcBef>
              <a:buNone/>
            </a:pPr>
            <a:r>
              <a:rPr lang="en-US" sz="3600" b="1">
                <a:solidFill>
                  <a:srgbClr val="E8562A"/>
                </a:solidFill>
                <a:latin typeface="Georgia" pitchFamily="34" charset="0"/>
              </a:rPr>
              <a:t>45</a:t>
            </a:r>
          </a:p>
          <a:p>
            <a:pPr algn="ctr">
              <a:spcBef>
                <a:spcPts val="0"/>
              </a:spcBef>
              <a:buNone/>
            </a:pPr>
            <a:r>
              <a:rPr lang="en-US" sz="1100" b="1">
                <a:solidFill>
                  <a:srgbClr val="FFFFFF"/>
                </a:solidFill>
                <a:latin typeface="Calibri" pitchFamily="34" charset="0"/>
              </a:rPr>
              <a:t>Enforcement Actions</a:t>
            </a:r>
          </a:p>
          <a:p>
            <a:pPr algn="ctr">
              <a:spcBef>
                <a:spcPts val="200"/>
              </a:spcBef>
              <a:buNone/>
            </a:pPr>
            <a:r>
              <a:rPr lang="en-US" sz="1000">
                <a:solidFill>
                  <a:srgbClr val="94A3B8"/>
                </a:solidFill>
                <a:latin typeface="Calibri" pitchFamily="34" charset="0"/>
              </a:rPr>
              <a:t>5 Citations · 38 Warnings · 2 Parking</a:t>
            </a:r>
          </a:p>
          <a:p>
            <a:pPr algn="ctr">
              <a:spcBef>
                <a:spcPts val="400"/>
              </a:spcBef>
              <a:buNone/>
            </a:pPr>
            <a:r>
              <a:rPr lang="en-US" sz="3600" b="1">
                <a:solidFill>
                  <a:srgbClr val="E8562A"/>
                </a:solidFill>
                <a:latin typeface="Georgia" pitchFamily="34" charset="0"/>
              </a:rPr>
              <a:t>1</a:t>
            </a:r>
          </a:p>
          <a:p>
            <a:pPr algn="ctr">
              <a:spcBef>
                <a:spcPts val="0"/>
              </a:spcBef>
              <a:buNone/>
            </a:pPr>
            <a:r>
              <a:rPr lang="en-US" sz="1100" b="1">
                <a:solidFill>
                  <a:srgbClr val="FFFFFF"/>
                </a:solidFill>
                <a:latin typeface="Calibri" pitchFamily="34" charset="0"/>
              </a:rPr>
              <a:t>Arrest</a:t>
            </a:r>
          </a:p>
          <a:p>
            <a:pPr algn="ctr">
              <a:spcBef>
                <a:spcPts val="300"/>
              </a:spcBef>
              <a:buNone/>
            </a:pPr>
            <a:r>
              <a:rPr lang="en-US" sz="2400" b="1">
                <a:solidFill>
                  <a:srgbClr val="E8562A"/>
                </a:solidFill>
                <a:latin typeface="Georgia" pitchFamily="34" charset="0"/>
              </a:rPr>
              <a:t>1</a:t>
            </a:r>
            <a:r>
              <a:rPr lang="en-US" sz="1100" b="1">
                <a:solidFill>
                  <a:srgbClr val="FFFFFF"/>
                </a:solidFill>
                <a:latin typeface="Calibri" pitchFamily="34" charset="0"/>
              </a:rPr>
              <a:t> MVA</a:t>
            </a:r>
          </a:p>
          <a:p>
            <a:pPr algn="ctr">
              <a:spcBef>
                <a:spcPts val="0"/>
              </a:spcBef>
              <a:buNone/>
            </a:pPr>
            <a:r>
              <a:rPr lang="en-US" sz="900">
                <a:solidFill>
                  <a:srgbClr val="94A3B8"/>
                </a:solidFill>
                <a:latin typeface="Calibri" pitchFamily="34" charset="0"/>
              </a:rPr>
              <a:t>Lehigh Fire Dept</a:t>
            </a:r>
          </a:p>
        </p:txBody>
      </p:sp>
      <p:sp>
        <p:nvSpPr>
          <p:cNvPr id="50" name="Card2026"/>
          <p:cNvSpPr/>
          <p:nvPr/>
        </p:nvSpPr>
        <p:spPr>
          <a:xfrm>
            <a:off x="8930640" y="1463040"/>
            <a:ext cx="2560320" cy="3200400"/>
          </a:xfrm>
          <a:prstGeom prst="roundRect">
            <a:avLst>
              <a:gd name="adj" fmla="val 3000"/>
            </a:avLst>
          </a:prstGeom>
          <a:solidFill>
            <a:srgbClr val="1B3A5C"/>
          </a:solidFill>
          <a:ln w="0">
            <a:noFill/>
          </a:ln>
        </p:spPr>
        <p:txBody>
          <a:bodyPr wrap="square" lIns="182880" tIns="182880" rIns="182880" bIns="137160" rtlCol="0" anchor="t"/>
          <a:lstStyle/>
          <a:p>
            <a:pPr algn="ctr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</a:rPr>
              <a:t>2026</a:t>
            </a:r>
          </a:p>
          <a:p>
            <a:pPr algn="ctr">
              <a:spcBef>
                <a:spcPts val="500"/>
              </a:spcBef>
              <a:buNone/>
            </a:pPr>
            <a:r>
              <a:rPr lang="en-US" sz="3600" b="1" dirty="0">
                <a:solidFill>
                  <a:srgbClr val="E8562A"/>
                </a:solidFill>
                <a:latin typeface="Georgia" pitchFamily="34" charset="0"/>
              </a:rPr>
              <a:t>71</a:t>
            </a:r>
          </a:p>
          <a:p>
            <a:pPr algn="ctr">
              <a:spcBef>
                <a:spcPts val="0"/>
              </a:spcBef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</a:rPr>
              <a:t>Enforcement Actions</a:t>
            </a:r>
          </a:p>
          <a:p>
            <a:pPr algn="ctr">
              <a:spcBef>
                <a:spcPts val="200"/>
              </a:spcBef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</a:rPr>
              <a:t>51 Citations · 20 Warnings (thru May)</a:t>
            </a:r>
          </a:p>
          <a:p>
            <a:pPr algn="ctr">
              <a:spcBef>
                <a:spcPts val="300"/>
              </a:spcBef>
              <a:buNone/>
            </a:pPr>
            <a:r>
              <a:rPr lang="en-US" sz="2400" b="1" dirty="0">
                <a:solidFill>
                  <a:srgbClr val="E8562A"/>
                </a:solidFill>
                <a:latin typeface="Georgia" pitchFamily="34" charset="0"/>
              </a:rPr>
              <a:t>2</a:t>
            </a:r>
            <a:r>
              <a:rPr lang="en-US" sz="1100" b="1" dirty="0">
                <a:solidFill>
                  <a:srgbClr val="FFFFFF"/>
                </a:solidFill>
                <a:latin typeface="Calibri" pitchFamily="34" charset="0"/>
              </a:rPr>
              <a:t> Crash</a:t>
            </a:r>
            <a:r>
              <a:rPr lang="en-US" sz="1100" dirty="0">
                <a:solidFill>
                  <a:srgbClr val="94A3B8"/>
                </a:solidFill>
                <a:latin typeface="Calibri" pitchFamily="34" charset="0"/>
              </a:rPr>
              <a:t>  ·  </a:t>
            </a:r>
            <a:r>
              <a:rPr lang="en-US" sz="2400" b="1" dirty="0">
                <a:solidFill>
                  <a:srgbClr val="E8562A"/>
                </a:solidFill>
                <a:latin typeface="Georgia" pitchFamily="34" charset="0"/>
              </a:rPr>
              <a:t>1</a:t>
            </a:r>
            <a:r>
              <a:rPr lang="en-US" sz="1100" b="1" dirty="0">
                <a:solidFill>
                  <a:srgbClr val="FFFFFF"/>
                </a:solidFill>
                <a:latin typeface="Calibri" pitchFamily="34" charset="0"/>
              </a:rPr>
              <a:t> Arrest</a:t>
            </a:r>
          </a:p>
        </p:txBody>
      </p:sp>
      <p:sp>
        <p:nvSpPr>
          <p:cNvPr id="60" name="BottomBanner"/>
          <p:cNvSpPr/>
          <p:nvPr/>
        </p:nvSpPr>
        <p:spPr>
          <a:xfrm>
            <a:off x="609600" y="4937760"/>
            <a:ext cx="10881360" cy="1188720"/>
          </a:xfrm>
          <a:prstGeom prst="roundRect">
            <a:avLst>
              <a:gd name="adj" fmla="val 5000"/>
            </a:avLst>
          </a:prstGeom>
          <a:solidFill>
            <a:srgbClr val="E8562A"/>
          </a:solidFill>
          <a:ln w="0">
            <a:noFill/>
          </a:ln>
        </p:spPr>
        <p:txBody>
          <a:bodyPr wrap="square" lIns="274320" tIns="137160" rIns="274320" bIns="137160" rtlCol="0" anchor="ctr"/>
          <a:lstStyle/>
          <a:p>
            <a:pPr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</a:rPr>
              <a:t>12 Crash Reports  ·  6 MVA (Lehigh Fire Dept)  ·  3 Arrests  ·  116 Enforcement Actions</a:t>
            </a:r>
          </a:p>
          <a:p>
            <a:pPr algn="ctr">
              <a:spcBef>
                <a:spcPts val="200"/>
              </a:spcBef>
              <a:buNone/>
            </a:pPr>
            <a:r>
              <a:rPr lang="en-US" sz="1400" i="1" dirty="0">
                <a:solidFill>
                  <a:srgbClr val="FFFFFF"/>
                </a:solidFill>
                <a:latin typeface="Georgia" pitchFamily="34" charset="0"/>
              </a:rPr>
              <a:t>This is a systemic safety crisis — not a parenting problem.</a:t>
            </a:r>
          </a:p>
        </p:txBody>
      </p:sp>
      <p:sp>
        <p:nvSpPr>
          <p:cNvPr id="70" name="BPACNote"/>
          <p:cNvSpPr/>
          <p:nvPr/>
        </p:nvSpPr>
        <p:spPr>
          <a:xfrm>
            <a:off x="609600" y="6218000"/>
            <a:ext cx="10881360" cy="457200"/>
          </a:xfrm>
          <a:prstGeom prst="roundRect">
            <a:avLst>
              <a:gd name="adj" fmla="val 16667"/>
            </a:avLst>
          </a:prstGeom>
          <a:solidFill>
            <a:srgbClr val="F0F4F8"/>
          </a:solidFill>
          <a:ln w="12700">
            <a:solidFill>
              <a:srgbClr val="2B7A78"/>
            </a:solidFill>
          </a:ln>
        </p:spPr>
        <p:txBody>
          <a:bodyPr wrap="square" lIns="182880" tIns="45720" rIns="182880" bIns="45720" rtlCol="0" anchor="ctr"/>
          <a:lstStyle/>
          <a:p>
            <a:pPr algn="l">
              <a:buNone/>
            </a:pPr>
            <a:r>
              <a:rPr lang="en-US" sz="1000" b="1">
                <a:solidFill>
                  <a:srgbClr val="2B7A78"/>
                </a:solidFill>
                <a:latin typeface="Calibri" pitchFamily="34" charset="0"/>
              </a:rPr>
              <a:t>BPAC SCORING IMPACT  </a:t>
            </a:r>
            <a:r>
              <a:rPr lang="en-US" sz="1000">
                <a:solidFill>
                  <a:srgbClr val="1E293B"/>
                </a:solidFill>
                <a:latin typeface="Calibri" pitchFamily="34" charset="0"/>
              </a:rPr>
              <a:t>This data feeds the Crash/Roadway Data category — worth up to </a:t>
            </a:r>
            <a:r>
              <a:rPr lang="en-US" sz="1000" b="1">
                <a:solidFill>
                  <a:srgbClr val="E8562A"/>
                </a:solidFill>
                <a:latin typeface="Calibri" pitchFamily="34" charset="0"/>
              </a:rPr>
              <a:t>21 additional points</a:t>
            </a:r>
            <a:r>
              <a:rPr lang="en-US" sz="1000">
                <a:solidFill>
                  <a:srgbClr val="1E293B"/>
                </a:solidFill>
                <a:latin typeface="Calibri" pitchFamily="34" charset="0"/>
              </a:rPr>
              <a:t> (12 pts crash history + 5 pts AADT + 4 pts speed).  11 crashes in 4 years strongly supports maximum crash scoring.  Lehigh Fire Dept responded to 6 MVAs on Sara Ave N (2022: 1, 2023: 3, 2024: 1, 2025: 1).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97280" y="49973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300">
                <a:solidFill>
                  <a:srgbClr val="2B7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DATA BEHIND THE DANGER</a:t>
            </a:r>
            <a:endParaRPr lang="en-US" sz="1400"/>
          </a:p>
        </p:txBody>
      </p:sp>
      <p:sp>
        <p:nvSpPr>
          <p:cNvPr id="3" name="Text 1"/>
          <p:cNvSpPr/>
          <p:nvPr/>
        </p:nvSpPr>
        <p:spPr>
          <a:xfrm>
            <a:off x="1051560" y="956930"/>
            <a:ext cx="10698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Traffic Fatalities Near Schools Without Traffic Control</a:t>
            </a:r>
            <a:endParaRPr lang="en-US" sz="3000"/>
          </a:p>
        </p:txBody>
      </p:sp>
      <p:sp>
        <p:nvSpPr>
          <p:cNvPr id="4" name="Shape 2"/>
          <p:cNvSpPr/>
          <p:nvPr/>
        </p:nvSpPr>
        <p:spPr>
          <a:xfrm>
            <a:off x="731520" y="1920240"/>
            <a:ext cx="5029200" cy="1097280"/>
          </a:xfrm>
          <a:prstGeom prst="rect">
            <a:avLst/>
          </a:prstGeom>
          <a:solidFill>
            <a:srgbClr val="F5F7FA"/>
          </a:solidFill>
          <a:ln/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31520" y="1920240"/>
            <a:ext cx="73152" cy="1097280"/>
          </a:xfrm>
          <a:prstGeom prst="rect">
            <a:avLst/>
          </a:prstGeom>
          <a:solidFill>
            <a:srgbClr val="E856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05840" y="1966600"/>
            <a:ext cx="1280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>
                <a:solidFill>
                  <a:srgbClr val="E856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65%</a:t>
            </a:r>
            <a:endParaRPr lang="en-US" sz="4000"/>
          </a:p>
        </p:txBody>
      </p:sp>
      <p:sp>
        <p:nvSpPr>
          <p:cNvPr id="7" name="Text 5"/>
          <p:cNvSpPr/>
          <p:nvPr/>
        </p:nvSpPr>
        <p:spPr>
          <a:xfrm>
            <a:off x="2377440" y="201168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Pedestrian Deaths Where No Sidewalk Exists</a:t>
            </a:r>
            <a:endParaRPr lang="en-US" sz="1500"/>
          </a:p>
        </p:txBody>
      </p:sp>
      <p:sp>
        <p:nvSpPr>
          <p:cNvPr id="8" name="Text 6"/>
          <p:cNvSpPr/>
          <p:nvPr/>
        </p:nvSpPr>
        <p:spPr>
          <a:xfrm>
            <a:off x="2377440" y="242316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Nearly two-thirds of all U.S. pedestrian fatalities in 2023 occurred in locations without a sidewalk.</a:t>
            </a:r>
            <a:endParaRPr lang="en-US" sz="1200"/>
          </a:p>
        </p:txBody>
      </p:sp>
      <p:sp>
        <p:nvSpPr>
          <p:cNvPr id="9" name="Shape 7"/>
          <p:cNvSpPr/>
          <p:nvPr/>
        </p:nvSpPr>
        <p:spPr>
          <a:xfrm>
            <a:off x="6400800" y="1920240"/>
            <a:ext cx="5029200" cy="1097280"/>
          </a:xfrm>
          <a:prstGeom prst="rect">
            <a:avLst/>
          </a:prstGeom>
          <a:solidFill>
            <a:srgbClr val="F5F7FA"/>
          </a:solidFill>
          <a:ln/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6400800" y="1920240"/>
            <a:ext cx="73152" cy="1097280"/>
          </a:xfrm>
          <a:prstGeom prst="rect">
            <a:avLst/>
          </a:prstGeom>
          <a:solidFill>
            <a:srgbClr val="E856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575120" y="1966600"/>
            <a:ext cx="1554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E856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1,000+</a:t>
            </a:r>
            <a:endParaRPr lang="en-US" sz="3600"/>
          </a:p>
        </p:txBody>
      </p:sp>
      <p:sp>
        <p:nvSpPr>
          <p:cNvPr id="12" name="Text 10"/>
          <p:cNvSpPr/>
          <p:nvPr/>
        </p:nvSpPr>
        <p:spPr>
          <a:xfrm>
            <a:off x="8229600" y="201168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School-Zone Crash Deaths (2013–2022)</a:t>
            </a:r>
            <a:endParaRPr lang="en-US" sz="1500"/>
          </a:p>
        </p:txBody>
      </p:sp>
      <p:sp>
        <p:nvSpPr>
          <p:cNvPr id="13" name="Text 11"/>
          <p:cNvSpPr/>
          <p:nvPr/>
        </p:nvSpPr>
        <p:spPr>
          <a:xfrm>
            <a:off x="8229600" y="242316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 1,000 people died in school-transportation crashes over a decade; 38% were pedestrians.</a:t>
            </a:r>
            <a:endParaRPr lang="en-US" sz="1200"/>
          </a:p>
        </p:txBody>
      </p:sp>
      <p:sp>
        <p:nvSpPr>
          <p:cNvPr id="14" name="Shape 12"/>
          <p:cNvSpPr/>
          <p:nvPr/>
        </p:nvSpPr>
        <p:spPr>
          <a:xfrm>
            <a:off x="731520" y="3291840"/>
            <a:ext cx="5029200" cy="1097280"/>
          </a:xfrm>
          <a:prstGeom prst="rect">
            <a:avLst/>
          </a:prstGeom>
          <a:solidFill>
            <a:srgbClr val="F5F7FA"/>
          </a:solidFill>
          <a:ln/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731520" y="3291840"/>
            <a:ext cx="73152" cy="1097280"/>
          </a:xfrm>
          <a:prstGeom prst="rect">
            <a:avLst/>
          </a:prstGeom>
          <a:solidFill>
            <a:srgbClr val="E856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005840" y="3338200"/>
            <a:ext cx="1280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>
                <a:solidFill>
                  <a:srgbClr val="E856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59%</a:t>
            </a:r>
            <a:endParaRPr lang="en-US" sz="4000"/>
          </a:p>
        </p:txBody>
      </p:sp>
      <p:sp>
        <p:nvSpPr>
          <p:cNvPr id="17" name="Text 15"/>
          <p:cNvSpPr/>
          <p:nvPr/>
        </p:nvSpPr>
        <p:spPr>
          <a:xfrm>
            <a:off x="2377440" y="338328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Schools Lack Crossing Guards</a:t>
            </a:r>
            <a:endParaRPr lang="en-US" sz="1500"/>
          </a:p>
        </p:txBody>
      </p:sp>
      <p:sp>
        <p:nvSpPr>
          <p:cNvPr id="18" name="Text 16"/>
          <p:cNvSpPr/>
          <p:nvPr/>
        </p:nvSpPr>
        <p:spPr>
          <a:xfrm>
            <a:off x="2377440" y="379476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41% of U.S. public schools have crossing guards on surrounding streets, leaving critical safety gaps.</a:t>
            </a:r>
            <a:endParaRPr lang="en-US" sz="1200"/>
          </a:p>
        </p:txBody>
      </p:sp>
      <p:sp>
        <p:nvSpPr>
          <p:cNvPr id="19" name="Shape 17"/>
          <p:cNvSpPr/>
          <p:nvPr/>
        </p:nvSpPr>
        <p:spPr>
          <a:xfrm>
            <a:off x="6400800" y="3291840"/>
            <a:ext cx="5029200" cy="1097280"/>
          </a:xfrm>
          <a:prstGeom prst="rect">
            <a:avLst/>
          </a:prstGeom>
          <a:solidFill>
            <a:srgbClr val="F5F7FA"/>
          </a:solidFill>
          <a:ln/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6400800" y="3291840"/>
            <a:ext cx="73152" cy="1097280"/>
          </a:xfrm>
          <a:prstGeom prst="rect">
            <a:avLst/>
          </a:prstGeom>
          <a:solidFill>
            <a:srgbClr val="E856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675120" y="3338200"/>
            <a:ext cx="1280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>
                <a:solidFill>
                  <a:srgbClr val="E856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3rd</a:t>
            </a:r>
            <a:endParaRPr lang="en-US" sz="4000"/>
          </a:p>
        </p:txBody>
      </p:sp>
      <p:sp>
        <p:nvSpPr>
          <p:cNvPr id="22" name="Text 20"/>
          <p:cNvSpPr/>
          <p:nvPr/>
        </p:nvSpPr>
        <p:spPr>
          <a:xfrm>
            <a:off x="8046720" y="338328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Florida Ranks 3rd Worst in the U.S.</a:t>
            </a:r>
            <a:endParaRPr lang="en-US" sz="1500"/>
          </a:p>
        </p:txBody>
      </p:sp>
      <p:sp>
        <p:nvSpPr>
          <p:cNvPr id="23" name="Text 21"/>
          <p:cNvSpPr/>
          <p:nvPr/>
        </p:nvSpPr>
        <p:spPr>
          <a:xfrm>
            <a:off x="8046720" y="379476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Florida has the 3rd highest pedestrian fatality rate nationally; 54% of drivers admit to speeding in school zones.</a:t>
            </a:r>
            <a:endParaRPr lang="en-US" sz="1200"/>
          </a:p>
        </p:txBody>
      </p:sp>
      <p:sp>
        <p:nvSpPr>
          <p:cNvPr id="24" name="Shape 22"/>
          <p:cNvSpPr/>
          <p:nvPr/>
        </p:nvSpPr>
        <p:spPr>
          <a:xfrm>
            <a:off x="731520" y="4754880"/>
            <a:ext cx="10698480" cy="1645920"/>
          </a:xfrm>
          <a:prstGeom prst="rect">
            <a:avLst/>
          </a:prstGeom>
          <a:solidFill>
            <a:srgbClr val="1B3A5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1097280" y="493776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Sources</a:t>
            </a:r>
            <a:endParaRPr lang="en-US" sz="1600"/>
          </a:p>
        </p:txBody>
      </p:sp>
      <p:sp>
        <p:nvSpPr>
          <p:cNvPr id="26" name="Text 24"/>
          <p:cNvSpPr/>
          <p:nvPr/>
        </p:nvSpPr>
        <p:spPr>
          <a:xfrm>
            <a:off x="1097280" y="534924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GHSA Pedestrian Traffic Fatalities by State, 2024 Data  |  NHTSA School-Transportation Crashes, 2024  |  NCES School Survey, 2025  |  Altumint Florida Road Safety Report</a:t>
            </a:r>
            <a:endParaRPr lang="en-US" sz="1100"/>
          </a:p>
          <a:p>
            <a:pPr marL="0" indent="0" algn="l">
              <a:buNone/>
            </a:pPr>
            <a:endParaRPr lang="en-US" sz="1100"/>
          </a:p>
          <a:p>
            <a:pPr marL="0" indent="0" algn="l">
              <a:buNone/>
            </a:pPr>
            <a:r>
              <a:rPr lang="en-US" sz="1200" i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Sunshine Elementary students face these same national and statewide risks every day without a sidewalk on Sara Ave N.</a:t>
            </a:r>
            <a:endParaRPr lang="en-US" sz="12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iability">
    <p:bg>
      <p:bgPr>
        <a:solidFill>
          <a:srgbClr val="1B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274320"/>
            <a:ext cx="10698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300">
                <a:solidFill>
                  <a:srgbClr val="5EEA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LIABILITY ASSESSMENT</a:t>
            </a:r>
          </a:p>
        </p:txBody>
      </p:sp>
      <p:sp>
        <p:nvSpPr>
          <p:cNvPr id="3" name="Text 1"/>
          <p:cNvSpPr/>
          <p:nvPr/>
        </p:nvSpPr>
        <p:spPr>
          <a:xfrm>
            <a:off x="1371600" y="640080"/>
            <a:ext cx="9418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Known Risk + No Intervention</a:t>
            </a:r>
          </a:p>
          <a:p>
            <a:pPr marL="0" indent="0" algn="ctr">
              <a:buNone/>
            </a:pPr>
            <a:r>
              <a:rPr lang="en-US" sz="3200" b="1">
                <a:solidFill>
                  <a:srgbClr val="E856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= Liability Exposure</a:t>
            </a:r>
          </a:p>
        </p:txBody>
      </p:sp>
      <p:sp>
        <p:nvSpPr>
          <p:cNvPr id="4" name="Shape 2"/>
          <p:cNvSpPr/>
          <p:nvPr/>
        </p:nvSpPr>
        <p:spPr>
          <a:xfrm>
            <a:off x="5394960" y="1645920"/>
            <a:ext cx="1371600" cy="45720"/>
          </a:xfrm>
          <a:prstGeom prst="rect">
            <a:avLst/>
          </a:prstGeom>
          <a:solidFill>
            <a:srgbClr val="E856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31520" y="1920240"/>
            <a:ext cx="3383280" cy="1005840"/>
          </a:xfrm>
          <a:prstGeom prst="rect">
            <a:avLst/>
          </a:prstGeom>
          <a:solidFill>
            <a:srgbClr val="234876"/>
          </a:solidFill>
          <a:ln/>
          <a:effectLst>
            <a:outerShdw blurRad="127000" dist="38100" dir="8100000" algn="bl" rotWithShape="0">
              <a:srgbClr val="000000">
                <a:alpha val="20000"/>
              </a:srgbClr>
            </a:outerShdw>
          </a:effectLst>
        </p:spPr>
        <p:txBody>
          <a:bodyPr wrap="square" lIns="137160" tIns="91440" rIns="137160" bIns="91440" anchor="ctr"/>
          <a:lstStyle/>
          <a:p>
            <a:pPr algn="ctr">
              <a:buNone/>
            </a:pPr>
            <a:r>
              <a:rPr lang="en-US" sz="1800" b="1">
                <a:solidFill>
                  <a:srgbClr val="E8562A"/>
                </a:solidFill>
                <a:latin typeface="Georgia" pitchFamily="34" charset="0"/>
              </a:rPr>
              <a:t>County Owns the Road</a:t>
            </a:r>
          </a:p>
          <a:p>
            <a:pPr algn="ctr">
              <a:buNone/>
            </a:pPr>
            <a:r>
              <a:rPr lang="en-US" sz="1200">
                <a:solidFill>
                  <a:srgbClr val="CBD5E1"/>
                </a:solidFill>
                <a:latin typeface="Calibri" pitchFamily="34" charset="0"/>
              </a:rPr>
              <a:t>Sara Ave N is a Lee County–maintained road under county jurisdiction and responsibility.</a:t>
            </a:r>
          </a:p>
        </p:txBody>
      </p:sp>
      <p:sp>
        <p:nvSpPr>
          <p:cNvPr id="6" name="Shape 4"/>
          <p:cNvSpPr/>
          <p:nvPr/>
        </p:nvSpPr>
        <p:spPr>
          <a:xfrm>
            <a:off x="4389120" y="1920240"/>
            <a:ext cx="3383280" cy="1005840"/>
          </a:xfrm>
          <a:prstGeom prst="rect">
            <a:avLst/>
          </a:prstGeom>
          <a:solidFill>
            <a:srgbClr val="234876"/>
          </a:solidFill>
          <a:ln/>
          <a:effectLst>
            <a:outerShdw blurRad="127000" dist="38100" dir="8100000" algn="bl" rotWithShape="0">
              <a:srgbClr val="000000">
                <a:alpha val="20000"/>
              </a:srgbClr>
            </a:outerShdw>
          </a:effectLst>
        </p:spPr>
        <p:txBody>
          <a:bodyPr wrap="square" lIns="137160" tIns="91440" rIns="137160" bIns="91440" anchor="ctr"/>
          <a:lstStyle/>
          <a:p>
            <a:pPr algn="ctr">
              <a:buNone/>
            </a:pPr>
            <a:r>
              <a:rPr lang="en-US" sz="1800" b="1">
                <a:solidFill>
                  <a:srgbClr val="E8562A"/>
                </a:solidFill>
                <a:latin typeface="Georgia" pitchFamily="34" charset="0"/>
              </a:rPr>
              <a:t>Known Student Traffic</a:t>
            </a:r>
          </a:p>
          <a:p>
            <a:pPr algn="ctr">
              <a:buNone/>
            </a:pPr>
            <a:r>
              <a:rPr lang="en-US" sz="1200">
                <a:solidFill>
                  <a:srgbClr val="CBD5E1"/>
                </a:solidFill>
                <a:latin typeface="Calibri" pitchFamily="34" charset="0"/>
              </a:rPr>
              <a:t>1,390 students at Sunshine Elementary rely on Sara Ave N daily. Pedestrian activity is documented and predictable.</a:t>
            </a:r>
          </a:p>
        </p:txBody>
      </p:sp>
      <p:sp>
        <p:nvSpPr>
          <p:cNvPr id="7" name="Shape 5"/>
          <p:cNvSpPr/>
          <p:nvPr/>
        </p:nvSpPr>
        <p:spPr>
          <a:xfrm>
            <a:off x="8046720" y="1920240"/>
            <a:ext cx="3383280" cy="1005840"/>
          </a:xfrm>
          <a:prstGeom prst="rect">
            <a:avLst/>
          </a:prstGeom>
          <a:solidFill>
            <a:srgbClr val="234876"/>
          </a:solidFill>
          <a:ln/>
          <a:effectLst>
            <a:outerShdw blurRad="127000" dist="38100" dir="8100000" algn="bl" rotWithShape="0">
              <a:srgbClr val="000000">
                <a:alpha val="20000"/>
              </a:srgbClr>
            </a:outerShdw>
          </a:effectLst>
        </p:spPr>
        <p:txBody>
          <a:bodyPr wrap="square" lIns="137160" tIns="91440" rIns="137160" bIns="91440" anchor="ctr"/>
          <a:lstStyle/>
          <a:p>
            <a:pPr algn="ctr">
              <a:buNone/>
            </a:pPr>
            <a:r>
              <a:rPr lang="en-US" sz="1800" b="1">
                <a:solidFill>
                  <a:srgbClr val="E8562A"/>
                </a:solidFill>
                <a:latin typeface="Georgia" pitchFamily="34" charset="0"/>
              </a:rPr>
              <a:t>No Safe Infrastructure</a:t>
            </a:r>
          </a:p>
          <a:p>
            <a:pPr algn="ctr">
              <a:buNone/>
            </a:pPr>
            <a:r>
              <a:rPr lang="en-US" sz="1200">
                <a:solidFill>
                  <a:srgbClr val="CBD5E1"/>
                </a:solidFill>
                <a:latin typeface="Calibri" pitchFamily="34" charset="0"/>
              </a:rPr>
              <a:t>No sidewalk, no crosswalk, no school zone signs. Zero protective infrastructure has been provided.</a:t>
            </a:r>
          </a:p>
        </p:txBody>
      </p:sp>
      <p:sp>
        <p:nvSpPr>
          <p:cNvPr id="9" name="Statutes Box"/>
          <p:cNvSpPr/>
          <p:nvPr/>
        </p:nvSpPr>
        <p:spPr>
          <a:xfrm>
            <a:off x="731520" y="3108960"/>
            <a:ext cx="10698480" cy="3108960"/>
          </a:xfrm>
          <a:prstGeom prst="roundRect">
            <a:avLst>
              <a:gd name="adj" fmla="val 5000"/>
            </a:avLst>
          </a:prstGeom>
          <a:solidFill>
            <a:srgbClr val="1A3350">
              <a:alpha val="70000"/>
            </a:srgbClr>
          </a:solidFill>
          <a:ln w="12700">
            <a:solidFill>
              <a:srgbClr val="5EEAD4">
                <a:alpha val="40000"/>
              </a:srgbClr>
            </a:solidFill>
          </a:ln>
        </p:spPr>
        <p:txBody>
          <a:bodyPr wrap="square" lIns="182880" tIns="137160" rIns="182880" bIns="91440" anchor="t"/>
          <a:lstStyle/>
          <a:p>
            <a:pPr marL="0" indent="0" algn="l">
              <a:spcAft>
                <a:spcPts val="350"/>
              </a:spcAft>
              <a:buNone/>
            </a:pPr>
            <a:r>
              <a:rPr lang="en-US" sz="1600" b="1" spc="200">
                <a:solidFill>
                  <a:srgbClr val="5EEAD4"/>
                </a:solidFill>
                <a:latin typeface="Calibri" pitchFamily="34" charset="0"/>
              </a:rPr>
              <a:t>Florida Statutes recognize and prioritize safe pedestrian access near schools.</a:t>
            </a:r>
          </a:p>
          <a:p>
            <a:pPr marL="228600" indent="-228600" algn="l">
              <a:buFont typeface="Arial" pitchFamily="34" charset="0"/>
              <a:buChar char="►"/>
            </a:pPr>
            <a:r>
              <a:rPr lang="en-US" sz="1300" b="1">
                <a:solidFill>
                  <a:srgbClr val="E8562A"/>
                </a:solidFill>
                <a:latin typeface="Calibri" pitchFamily="34" charset="0"/>
              </a:rPr>
              <a:t>F.S. § 1006.23 – Hazardous Walking Conditions:  </a:t>
            </a:r>
            <a:r>
              <a:rPr lang="en-US" sz="1300">
                <a:solidFill>
                  <a:srgbClr val="CBD5E1"/>
                </a:solidFill>
                <a:latin typeface="Calibri" pitchFamily="34" charset="0"/>
              </a:rPr>
              <a:t>No sidewalk = hazardous condition. Government entities must correct hazards within a reasonable time.</a:t>
            </a:r>
          </a:p>
          <a:p>
            <a:pPr marL="228600" indent="-228600" algn="l">
              <a:buFont typeface="Arial" pitchFamily="34" charset="0"/>
              <a:buChar char="►"/>
            </a:pPr>
            <a:r>
              <a:rPr lang="en-US" sz="1300" b="1">
                <a:solidFill>
                  <a:srgbClr val="E8562A"/>
                </a:solidFill>
                <a:latin typeface="Calibri" pitchFamily="34" charset="0"/>
              </a:rPr>
              <a:t>F.S. § 316.1895 – School Speed Zones:  </a:t>
            </a:r>
            <a:r>
              <a:rPr lang="en-US" sz="1300">
                <a:solidFill>
                  <a:srgbClr val="CBD5E1"/>
                </a:solidFill>
                <a:latin typeface="Calibri" pitchFamily="34" charset="0"/>
              </a:rPr>
              <a:t>Counties must install and maintain traffic and pedestrian control devices near all schools.</a:t>
            </a:r>
          </a:p>
          <a:p>
            <a:pPr marL="228600" indent="-228600" algn="l">
              <a:buFont typeface="Arial" pitchFamily="34" charset="0"/>
              <a:buChar char="►"/>
            </a:pPr>
            <a:r>
              <a:rPr lang="en-US" sz="1300" b="1">
                <a:solidFill>
                  <a:srgbClr val="E8562A"/>
                </a:solidFill>
                <a:latin typeface="Calibri" pitchFamily="34" charset="0"/>
              </a:rPr>
              <a:t>F.S. § 335.065 – Pedestrian Ways:  </a:t>
            </a:r>
            <a:r>
              <a:rPr lang="en-US" sz="1300">
                <a:solidFill>
                  <a:srgbClr val="CBD5E1"/>
                </a:solidFill>
                <a:latin typeface="Calibri" pitchFamily="34" charset="0"/>
              </a:rPr>
              <a:t>Pedestrian ways shall be given full consideration in transportation planning, especially within 1 mile of urban areas.</a:t>
            </a:r>
          </a:p>
          <a:p>
            <a:pPr marL="228600" indent="-228600" algn="l">
              <a:buFont typeface="Arial" pitchFamily="34" charset="0"/>
              <a:buChar char="►"/>
            </a:pPr>
            <a:r>
              <a:rPr lang="en-US" sz="1300" b="1">
                <a:solidFill>
                  <a:srgbClr val="E8562A"/>
                </a:solidFill>
                <a:latin typeface="Calibri" pitchFamily="34" charset="0"/>
              </a:rPr>
              <a:t>F.S. § 335.066 – Safe Paths to Schools:  </a:t>
            </a:r>
            <a:r>
              <a:rPr lang="en-US" sz="1300">
                <a:solidFill>
                  <a:srgbClr val="CBD5E1"/>
                </a:solidFill>
                <a:latin typeface="Calibri" pitchFamily="34" charset="0"/>
              </a:rPr>
              <a:t>FDOT program for planning and constructing safe pedestrian routes from neighborhoods to schools.</a:t>
            </a:r>
          </a:p>
          <a:p>
            <a:pPr marL="228600" indent="-228600" algn="l">
              <a:buFont typeface="Arial" pitchFamily="34" charset="0"/>
              <a:buChar char="►"/>
            </a:pPr>
            <a:r>
              <a:rPr lang="en-US" sz="1300" b="1">
                <a:solidFill>
                  <a:srgbClr val="E8562A"/>
                </a:solidFill>
                <a:latin typeface="Calibri" pitchFamily="34" charset="0"/>
              </a:rPr>
              <a:t>F.S. § 336.045 – Minimum Standards:  </a:t>
            </a:r>
            <a:r>
              <a:rPr lang="en-US" sz="1300">
                <a:solidFill>
                  <a:srgbClr val="CBD5E1"/>
                </a:solidFill>
                <a:latin typeface="Calibri" pitchFamily="34" charset="0"/>
              </a:rPr>
              <a:t>FDOT sets uniform minimum standards for design and maintenance of sidewalks, crosswalks, and curb ramps.</a:t>
            </a:r>
          </a:p>
        </p:txBody>
      </p:sp>
      <p:sp>
        <p:nvSpPr>
          <p:cNvPr id="8" name="Text 2"/>
          <p:cNvSpPr/>
          <p:nvPr/>
        </p:nvSpPr>
        <p:spPr>
          <a:xfrm>
            <a:off x="1371600" y="6309360"/>
            <a:ext cx="9418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i="1">
                <a:solidFill>
                  <a:srgbClr val="FFFFFF"/>
                </a:solidFill>
                <a:latin typeface="Georgia" pitchFamily="34" charset="0"/>
              </a:rPr>
              <a:t>This is a known risk with foreseeable harm. Inaction itself becomes the liability.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2659</TotalTime>
  <Words>2887</Words>
  <Application>Microsoft Office PowerPoint</Application>
  <PresentationFormat>Widescreen</PresentationFormat>
  <Paragraphs>343</Paragraphs>
  <Slides>18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Georgia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Cindy Allen</dc:creator>
  <cp:lastModifiedBy>Cindy Allen</cp:lastModifiedBy>
  <cp:revision>1</cp:revision>
  <dcterms:created xsi:type="dcterms:W3CDTF">2026-04-24T01:09:19Z</dcterms:created>
  <dcterms:modified xsi:type="dcterms:W3CDTF">2026-05-18T20:57:17Z</dcterms:modified>
</cp:coreProperties>
</file>