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Connor" initials="TC" lastIdx="2" clrIdx="0">
    <p:extLst>
      <p:ext uri="{19B8F6BF-5375-455C-9EA6-DF929625EA0E}">
        <p15:presenceInfo xmlns:p15="http://schemas.microsoft.com/office/powerpoint/2012/main" userId="12181253f8111c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08:37.14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1,'6785'0,"-6759"0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8:46.87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0:35.46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0:36.7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0,'0'0,"0"4,0 2,0 7,0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0:38.45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0:40.38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1,'0'1143,"0"-1113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0:43.5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1:03.56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1,'0'1667,"0"-1624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9:23:02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24575,'0'-1'0,"0"1"0,0-1 0,0 1 0,0-1 0,0 1 0,1-1 0,-1 1 0,0-1 0,0 1 0,1-1 0,-1 1 0,0-1 0,0 1 0,1-1 0,-1 1 0,0 0 0,1-1 0,-1 1 0,1 0 0,-1-1 0,0 1 0,1 0 0,-1-1 0,1 1 0,-1 0 0,1 0 0,-1 0 0,1-1 0,-1 1 0,1 0 0,-1 0 0,1 0 0,-1 0 0,1 0 0,-1 0 0,1 0 0,-1 0 0,1 0 0,-1 0 0,1 0 0,-1 0 0,1 1 0,-1-1 0,1 0 0,-1 0 0,1 1 0,-1-1 0,1 0 0,-1 0 0,1 1 0,-1-1 0,1 1 0,27 18 0,-11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3:50.80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4:01.99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1,'1851'4157,"-1840"-4132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1:35.13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0,'971'0,"-942"0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24:46.45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1,'1902'2187,"-1896"-2179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9:25:05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24575,'0'-4'0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9:25:13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24575,'0'-4'0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3:32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3:46.4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4853,'109'1,"121"-3,-219 1,-1-1,1 0,0 0,-1-1,0 0,0-1,0 0,0-1,0 0,-1-1,0 1,11-10,-7 6,0 1,1 1,0 0,1 1,-1 1,1 0,0 1,0 0,16-1,19 0,74 3,-94 2,15 3,50 8,-58-5,0-2,61 0,-92-5,0 0,0 0,0 0,0-1,-1 1,1-1,-1-1,1 1,-1-1,0 0,5-4,4-4,0-1,15-17,22-19,140-87,-11 21,-95 57,3-3,-18 19,-45 24,0 2,2 1,-1 1,45-15,-27 14,-1-1,0-3,-1-2,-2-1,0-2,65-50,124-91,-200 145,46-22,-45 25,46-30,-40 16,56-56,-49 42,-32 34,0 1,0 0,1 1,0 0,1 1,14-7,80-24,-18 8,-73 22,-1 0,0-1,0-1,20-18,19-12,-18 15,-2-3,32-31,-39 32,2 2,0 1,47-29,-9 14,106-53,-159 86,-1-1,0 0,-1-1,0-1,0 0,0 0,-1-1,13-17,-3 9,-1 1,2 1,0 1,1 1,31-14,-34 17,-3 3,20-12,56-39,-61 38,0 1,39-17,39-24,-69 35,-14 10,-1-1,44-40,-34 26,64-44,-74 58,0-1,-2-1,0-2,-1 0,-1-1,22-29,-20 17,1 0,58-58,-51 65,37-25,-13 12,-20 9,41-45,10-8,-39 44,108-70,-130 92,-1-1,-1-1,-1-1,28-33,-6 7,-20 25,0 1,2 1,0 1,35-17,-52 30,23-16,59-51,-88 69,30-27,-16 15,0 0,0 1,30-17,1 1,-2-3,-2-1,-1-3,43-47,53-46,-113 109,1 2,0 0,46-23,-40 29,0 2,0 2,1 1,1 1,59-5,28-5,381-61,-460 74,-1-2,0-2,-1-2,68-26,-53 15,1 2,66-13,122-12,-49 11,-147 23,10-2,1 2,80-3,111 15,151-10,280-8,-453 19,336-2,-554 0,-1-1,1 0,-1-1,0 0,1-1,20-7,-30 10,-4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5:33.7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6,'0'-5,"0"4,0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5:39.3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16,'0'-8,"0"1,0 6,0 8,0 10,0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5:47.8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17,'0'-9,"0"3,0 5,0 16,0 9,0 5,0-2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5:48.9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1,'0'4,"0"5,0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6:56.64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37,'0'-4,"0"-10,0 2,0 7,0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2:38.03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1,'4'0,"2"0,3 0,5 0,0 0,6 0,4 0,2 0,9 0,3 0,-1 0,-3 0,2 0,-10 0,-9 0,-8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6:57.3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41,'0'-9,"0"-6,0 3,0 8,0 8,0 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7:06.2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11,'0'-5,"0"0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20:07:07.5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7,'0'-5,"0"4,0 5,0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4:31.14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0,'1340'0,"-1325"0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6:10.36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0,'2550'0,"-2546"0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8:07.69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1,'0'2197,"0"-2166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8:15.33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8:16.74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1,'0'1221,"0"-1193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5T19:18:30.66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0,'0'2423,"0"-2408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E065-626C-8764-0F6E-D7199B60D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65522-4AC2-3A60-7749-849D96517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CABD-6E7A-A5D9-0B71-78820706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F4E8-E72C-A42B-91ED-78D9EB27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5334-07F2-26C9-D26F-4CF64B4D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1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9983-8A86-58B6-94A9-68E7330A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B2066-B4F4-EE7E-2D51-4B3BF144C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009D9-3932-4E68-8386-B0E8590F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CF7EF-79F1-F4B2-5F5F-4873B46F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3A6-8698-4F08-BD4A-B80676E5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C0B86-B431-16A2-35D2-B91B4B86E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8E805-6A59-14C3-78FF-EA6155CC4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D3E16-2BD3-5016-A2CA-F64133ED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2ACC-0590-3EFF-2294-F9ED7048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6B5F-B22B-9BFC-486B-482DFD30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A2FC-24DC-956C-D657-8754FA37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458E6-42FD-D903-1C41-6EBD8E0AE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AB50C-A059-485A-0C61-6CDAD492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261E4-4A5D-1ECF-B554-E403EDCF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CC96-A58D-5C36-2053-1E040458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9BF4-0455-0272-17D6-ACC1818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36BA5-1BF5-029E-75A0-BEE450A3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C3C5-25DB-5FE7-6D00-EEECF1B6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FC943-9159-37F3-CF3E-D3C6D34D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17C9C-8E4A-5FBB-13C4-9EF72E27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2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FC95-730A-5090-0F12-8F1B18FA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1F61-FE9E-87C6-68CD-D54C7C3A3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C52A9-C5AB-ED6F-E5A5-2E05ECDD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F7B02-F45C-E2F5-778D-FC95B56C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B2F1C-0061-493D-3649-06A78A1A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C8646-C8E4-95DA-C355-5D901B98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EA4-0A89-96B0-CD59-5AFD262C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3117D-506E-D19C-BC29-8FDC3EB8A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85ED6-50C7-B875-CAB1-06B5B34EE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06A45-E8D5-4657-6358-1B222123C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D01AD-879D-91D2-CA84-2DF04F635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6EB03-4A05-814C-0A2B-62BEC7DC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C3C08-77B5-952E-7E9D-4DD05D0F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D1C07-BAE7-CCDE-0940-06512D35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5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2E71-5A89-CE44-9A7C-0E5AFAF5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C7B07-9AB2-C4A3-FD51-EF22C0FD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2702D-27AD-8A64-91F4-382BE136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2473E-B454-EE77-1BB9-4C3CFF0B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D3749-58CB-B1E6-D822-2E873AA3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D607D-F20A-3F7E-AB70-873FFB16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3D10E-34FF-F16D-9698-D3097A59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9686-DA9D-86AB-07BB-5D0FC80E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B4E7-9EDA-8291-C77A-9BC5EA6B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AEC6-B9B1-6B6C-A5AC-813EFCA6D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2A8F7-84FC-D7D3-B657-3A4D8C20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AFB1B-3625-0D72-54A3-183BC592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EACCD-F912-0E58-94FA-E5FB4303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938C-CE2E-79F6-C298-92C69DD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24699-42BE-43F5-5DC3-009CE25A1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4CF4-BC6A-E67B-56DC-F3F86F58A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40FB2-95B3-0E3A-D6C7-56084686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C95E-ACCA-14A8-CB88-72A4B430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1CCCD-4F73-BEAF-AD6E-09774C18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9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7BCF2-E2D8-83CC-7C22-58E88E02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B050-77C4-95E1-D086-8C7253B6E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5B007-A17F-87E4-2446-5366CC9F8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19CB-B622-410F-A687-B7F1F7EE88C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E4753-AF52-34E7-39E4-7E7284AD1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5C6D5-B27E-A758-7956-346B955AA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8F6C-6AF8-46D0-A4CB-E31B5873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customXml" Target="../ink/ink14.xml"/><Relationship Id="rId39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customXml" Target="../ink/ink19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3.xml"/><Relationship Id="rId33" Type="http://schemas.openxmlformats.org/officeDocument/2006/relationships/customXml" Target="../ink/ink18.xml"/><Relationship Id="rId38" Type="http://schemas.openxmlformats.org/officeDocument/2006/relationships/customXml" Target="../ink/ink21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32" Type="http://schemas.openxmlformats.org/officeDocument/2006/relationships/image" Target="../media/image14.png"/><Relationship Id="rId37" Type="http://schemas.openxmlformats.org/officeDocument/2006/relationships/image" Target="../media/image16.png"/><Relationship Id="rId40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5.xml"/><Relationship Id="rId36" Type="http://schemas.openxmlformats.org/officeDocument/2006/relationships/customXml" Target="../ink/ink20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7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2.png"/><Relationship Id="rId30" Type="http://schemas.openxmlformats.org/officeDocument/2006/relationships/image" Target="../media/image13.png"/><Relationship Id="rId35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28.xml"/><Relationship Id="rId18" Type="http://schemas.openxmlformats.org/officeDocument/2006/relationships/image" Target="../media/image26.png"/><Relationship Id="rId3" Type="http://schemas.openxmlformats.org/officeDocument/2006/relationships/customXml" Target="../ink/ink23.xml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23.png"/><Relationship Id="rId17" Type="http://schemas.openxmlformats.org/officeDocument/2006/relationships/customXml" Target="../ink/ink30.xml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22.png"/><Relationship Id="rId19" Type="http://schemas.openxmlformats.org/officeDocument/2006/relationships/customXml" Target="../ink/ink31.xml"/><Relationship Id="rId4" Type="http://schemas.openxmlformats.org/officeDocument/2006/relationships/image" Target="../media/image19.png"/><Relationship Id="rId9" Type="http://schemas.openxmlformats.org/officeDocument/2006/relationships/customXml" Target="../ink/ink26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9CA2-591B-3BAD-C504-565410D5C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3587"/>
          </a:xfrm>
        </p:spPr>
        <p:txBody>
          <a:bodyPr/>
          <a:lstStyle/>
          <a:p>
            <a:r>
              <a:rPr lang="en-US" b="1" dirty="0"/>
              <a:t>San Carlos Park Florida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C1E40-7AD6-E5B9-F965-BC622D1B6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/>
              <a:t>Sidewalk Extension to Constitution Circle from Cypress Point Rd to the Clubhouse</a:t>
            </a:r>
          </a:p>
        </p:txBody>
      </p:sp>
    </p:spTree>
    <p:extLst>
      <p:ext uri="{BB962C8B-B14F-4D97-AF65-F5344CB8AC3E}">
        <p14:creationId xmlns:p14="http://schemas.microsoft.com/office/powerpoint/2010/main" val="383164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BB9D-CD8E-8B6D-B286-F93A0299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 Carlos Park</a:t>
            </a:r>
            <a:br>
              <a:rPr lang="en-US" dirty="0"/>
            </a:br>
            <a:r>
              <a:rPr lang="en-US" dirty="0"/>
              <a:t>A Census designated Community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011035-FD48-5501-8098-134CB0259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330" y="1816746"/>
            <a:ext cx="10327340" cy="497181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587EE2-120C-D367-082C-D806BDDE04C1}"/>
                  </a:ext>
                </a:extLst>
              </p14:cNvPr>
              <p14:cNvContentPartPr/>
              <p14:nvPr/>
            </p14:nvContentPartPr>
            <p14:xfrm>
              <a:off x="5813259" y="3385107"/>
              <a:ext cx="24523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587EE2-120C-D367-082C-D806BDDE04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4619" y="3376467"/>
                <a:ext cx="2469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B05D43-DA70-B93D-B415-0CD3406251B5}"/>
                  </a:ext>
                </a:extLst>
              </p14:cNvPr>
              <p14:cNvContentPartPr/>
              <p14:nvPr/>
            </p14:nvContentPartPr>
            <p14:xfrm>
              <a:off x="8273433" y="4187433"/>
              <a:ext cx="360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B05D43-DA70-B93D-B415-0CD3406251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4793" y="4178433"/>
                <a:ext cx="37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CB80B6-BCED-32D3-BD14-644F2C3EA219}"/>
                  </a:ext>
                </a:extLst>
              </p14:cNvPr>
              <p14:cNvContentPartPr/>
              <p14:nvPr/>
            </p14:nvContentPartPr>
            <p14:xfrm>
              <a:off x="8637753" y="4595673"/>
              <a:ext cx="12600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CB80B6-BCED-32D3-BD14-644F2C3EA2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28753" y="4587033"/>
                <a:ext cx="143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AAD3383-8AF4-4090-3148-276DC2B402E6}"/>
                  </a:ext>
                </a:extLst>
              </p14:cNvPr>
              <p14:cNvContentPartPr/>
              <p14:nvPr/>
            </p14:nvContentPartPr>
            <p14:xfrm>
              <a:off x="8282433" y="5448153"/>
              <a:ext cx="4881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AAD3383-8AF4-4090-3148-276DC2B402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73433" y="5439153"/>
                <a:ext cx="50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A23B787-0B59-A352-AC69-B46DC38DFB67}"/>
                  </a:ext>
                </a:extLst>
              </p14:cNvPr>
              <p14:cNvContentPartPr/>
              <p14:nvPr/>
            </p14:nvContentPartPr>
            <p14:xfrm>
              <a:off x="7350393" y="5030913"/>
              <a:ext cx="91944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A23B787-0B59-A352-AC69-B46DC38DFB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41393" y="5021913"/>
                <a:ext cx="937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5BF84C-2AB0-8E3B-C24C-AE6F6B5AC61D}"/>
                  </a:ext>
                </a:extLst>
              </p14:cNvPr>
              <p14:cNvContentPartPr/>
              <p14:nvPr/>
            </p14:nvContentPartPr>
            <p14:xfrm>
              <a:off x="8237073" y="3373113"/>
              <a:ext cx="360" cy="802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5BF84C-2AB0-8E3B-C24C-AE6F6B5AC6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28433" y="3364473"/>
                <a:ext cx="18000" cy="82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9DA6DB4-1B7D-B55B-49F3-E6F6E1CACA04}"/>
              </a:ext>
            </a:extLst>
          </p:cNvPr>
          <p:cNvGrpSpPr/>
          <p:nvPr/>
        </p:nvGrpSpPr>
        <p:grpSpPr>
          <a:xfrm>
            <a:off x="8618673" y="4180953"/>
            <a:ext cx="360" cy="450360"/>
            <a:chOff x="8618673" y="4180953"/>
            <a:chExt cx="36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489869-C113-C06C-50A9-CF0E44C11D5E}"/>
                    </a:ext>
                  </a:extLst>
                </p14:cNvPr>
                <p14:cNvContentPartPr/>
                <p14:nvPr/>
              </p14:nvContentPartPr>
              <p14:xfrm>
                <a:off x="8618673" y="418995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489869-C113-C06C-50A9-CF0E44C11D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10033" y="41809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E046AA-9EBD-1F21-A237-017E37D29A30}"/>
                    </a:ext>
                  </a:extLst>
                </p14:cNvPr>
                <p14:cNvContentPartPr/>
                <p14:nvPr/>
              </p14:nvContentPartPr>
              <p14:xfrm>
                <a:off x="8618673" y="4180953"/>
                <a:ext cx="360" cy="45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E046AA-9EBD-1F21-A237-017E37D29A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10033" y="4172313"/>
                  <a:ext cx="1800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67A5AA0-BD6B-143C-89CE-1F465576AE67}"/>
                  </a:ext>
                </a:extLst>
              </p14:cNvPr>
              <p14:cNvContentPartPr/>
              <p14:nvPr/>
            </p14:nvContentPartPr>
            <p14:xfrm>
              <a:off x="8751873" y="4607193"/>
              <a:ext cx="360" cy="878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67A5AA0-BD6B-143C-89CE-1F465576AE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43233" y="4598193"/>
                <a:ext cx="1800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D25009-9E9D-0E41-5C78-B2CA852FCB79}"/>
                  </a:ext>
                </a:extLst>
              </p14:cNvPr>
              <p14:cNvContentPartPr/>
              <p14:nvPr/>
            </p14:nvContentPartPr>
            <p14:xfrm>
              <a:off x="8263713" y="5015793"/>
              <a:ext cx="360" cy="15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D25009-9E9D-0E41-5C78-B2CA852FCB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54713" y="5006793"/>
                <a:ext cx="180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66AB444-42E8-B391-F9FD-E70568D88F63}"/>
              </a:ext>
            </a:extLst>
          </p:cNvPr>
          <p:cNvGrpSpPr/>
          <p:nvPr/>
        </p:nvGrpSpPr>
        <p:grpSpPr>
          <a:xfrm>
            <a:off x="8263713" y="5015793"/>
            <a:ext cx="45720" cy="439920"/>
            <a:chOff x="8263713" y="5015793"/>
            <a:chExt cx="457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877392-1F6C-1AC4-9509-53E6C08701D8}"/>
                    </a:ext>
                  </a:extLst>
                </p14:cNvPr>
                <p14:cNvContentPartPr/>
                <p14:nvPr/>
              </p14:nvContentPartPr>
              <p14:xfrm>
                <a:off x="8309073" y="5015793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877392-1F6C-1AC4-9509-53E6C08701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00433" y="50067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67937E-F95E-8ED3-9D46-6D4ABE4BBFB1}"/>
                    </a:ext>
                  </a:extLst>
                </p14:cNvPr>
                <p14:cNvContentPartPr/>
                <p14:nvPr/>
              </p14:nvContentPartPr>
              <p14:xfrm>
                <a:off x="8263713" y="5015793"/>
                <a:ext cx="360" cy="1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67937E-F95E-8ED3-9D46-6D4ABE4BBF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54713" y="5006793"/>
                  <a:ext cx="1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12B5FE-685C-4C3D-68F5-C89693EE1699}"/>
                    </a:ext>
                  </a:extLst>
                </p14:cNvPr>
                <p14:cNvContentPartPr/>
                <p14:nvPr/>
              </p14:nvContentPartPr>
              <p14:xfrm>
                <a:off x="8263713" y="5033073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12B5FE-685C-4C3D-68F5-C89693EE16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4713" y="50244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B7D98A-1ACA-80A7-C8E1-0E46DF345F79}"/>
                    </a:ext>
                  </a:extLst>
                </p14:cNvPr>
                <p14:cNvContentPartPr/>
                <p14:nvPr/>
              </p14:nvContentPartPr>
              <p14:xfrm>
                <a:off x="8263713" y="5033073"/>
                <a:ext cx="360" cy="422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B7D98A-1ACA-80A7-C8E1-0E46DF345F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54713" y="5024433"/>
                  <a:ext cx="18000" cy="44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99538E1-87FE-45E2-7B94-5E994A20CEFE}"/>
                  </a:ext>
                </a:extLst>
              </p14:cNvPr>
              <p14:cNvContentPartPr/>
              <p14:nvPr/>
            </p14:nvContentPartPr>
            <p14:xfrm>
              <a:off x="4900233" y="772113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99538E1-87FE-45E2-7B94-5E994A20CEF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1233" y="7631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F064E3C-A1CF-FE05-44E1-280DC7ED1900}"/>
                  </a:ext>
                </a:extLst>
              </p14:cNvPr>
              <p14:cNvContentPartPr/>
              <p14:nvPr/>
            </p14:nvContentPartPr>
            <p14:xfrm>
              <a:off x="7322673" y="5024433"/>
              <a:ext cx="360" cy="616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F064E3C-A1CF-FE05-44E1-280DC7ED19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14033" y="5015793"/>
                <a:ext cx="180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96A1707-51F1-20C5-40B8-DD1EFDC3DDA7}"/>
                  </a:ext>
                </a:extLst>
              </p14:cNvPr>
              <p14:cNvContentPartPr/>
              <p14:nvPr/>
            </p14:nvContentPartPr>
            <p14:xfrm>
              <a:off x="5956833" y="3369153"/>
              <a:ext cx="24120" cy="1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96A1707-51F1-20C5-40B8-DD1EFDC3DD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47833" y="3360153"/>
                <a:ext cx="41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3B33DA-7C8E-3890-F3A0-D1450D4E1D18}"/>
                  </a:ext>
                </a:extLst>
              </p14:cNvPr>
              <p14:cNvContentPartPr/>
              <p14:nvPr/>
            </p14:nvContentPartPr>
            <p14:xfrm>
              <a:off x="5949273" y="3397953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3B33DA-7C8E-3890-F3A0-D1450D4E1D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40273" y="33893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F5D1AEB-D7AA-CDDB-074E-7C8D43EE313A}"/>
                  </a:ext>
                </a:extLst>
              </p14:cNvPr>
              <p14:cNvContentPartPr/>
              <p14:nvPr/>
            </p14:nvContentPartPr>
            <p14:xfrm>
              <a:off x="5952153" y="3404433"/>
              <a:ext cx="670680" cy="1505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F5D1AEB-D7AA-CDDB-074E-7C8D43EE31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43153" y="3395793"/>
                <a:ext cx="688320" cy="15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56256D-D9CF-1358-2E95-7F1952CFD8A4}"/>
                  </a:ext>
                </a:extLst>
              </p14:cNvPr>
              <p14:cNvContentPartPr/>
              <p14:nvPr/>
            </p14:nvContentPartPr>
            <p14:xfrm>
              <a:off x="6615273" y="4863153"/>
              <a:ext cx="687240" cy="790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56256D-D9CF-1358-2E95-7F1952CFD8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06273" y="4854513"/>
                <a:ext cx="70488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5D00C8-BFD7-E8E3-D7E1-F813EE4ECC4C}"/>
                  </a:ext>
                </a:extLst>
              </p14:cNvPr>
              <p14:cNvContentPartPr/>
              <p14:nvPr/>
            </p14:nvContentPartPr>
            <p14:xfrm>
              <a:off x="1633233" y="947793"/>
              <a:ext cx="360" cy="1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5D00C8-BFD7-E8E3-D7E1-F813EE4ECC4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24593" y="939153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A063E8C-73B4-FDC4-AAB0-2B4D1AFAF2BD}"/>
                  </a:ext>
                </a:extLst>
              </p14:cNvPr>
              <p14:cNvContentPartPr/>
              <p14:nvPr/>
            </p14:nvContentPartPr>
            <p14:xfrm>
              <a:off x="-648447" y="1613793"/>
              <a:ext cx="360" cy="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A063E8C-73B4-FDC4-AAB0-2B4D1AFAF2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657087" y="1605153"/>
                <a:ext cx="1800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EE710BE-A163-AC07-240E-AFB1E563F890}"/>
              </a:ext>
            </a:extLst>
          </p:cNvPr>
          <p:cNvSpPr/>
          <p:nvPr/>
        </p:nvSpPr>
        <p:spPr>
          <a:xfrm>
            <a:off x="6703361" y="4039340"/>
            <a:ext cx="599152" cy="301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757FE-8230-78EB-B419-9FB076746EF6}"/>
              </a:ext>
            </a:extLst>
          </p:cNvPr>
          <p:cNvSpPr txBox="1"/>
          <p:nvPr/>
        </p:nvSpPr>
        <p:spPr>
          <a:xfrm>
            <a:off x="9879819" y="3059668"/>
            <a:ext cx="10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Alico</a:t>
            </a:r>
            <a:r>
              <a:rPr lang="en-US" dirty="0"/>
              <a:t> Rd</a:t>
            </a:r>
          </a:p>
        </p:txBody>
      </p:sp>
    </p:spTree>
    <p:extLst>
      <p:ext uri="{BB962C8B-B14F-4D97-AF65-F5344CB8AC3E}">
        <p14:creationId xmlns:p14="http://schemas.microsoft.com/office/powerpoint/2010/main" val="339303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1562-5533-BACB-79D3-2316B51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The new Constitution Circle sidewalk will support 34 Homes going west and 6070 homes going east.  The length is 0.3 mile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D120F-E945-09D1-BECA-80E24570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8" y="1770587"/>
            <a:ext cx="11567604" cy="51673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3BB8AD-A611-866A-2D5E-5D550CF46A03}"/>
                  </a:ext>
                </a:extLst>
              </p14:cNvPr>
              <p14:cNvContentPartPr/>
              <p14:nvPr/>
            </p14:nvContentPartPr>
            <p14:xfrm>
              <a:off x="-107007" y="994103"/>
              <a:ext cx="360" cy="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3BB8AD-A611-866A-2D5E-5D550CF46A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0647" y="886463"/>
                <a:ext cx="108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07C55F-00AD-0C6E-0C77-4A1C8CC21C9D}"/>
                  </a:ext>
                </a:extLst>
              </p14:cNvPr>
              <p14:cNvContentPartPr/>
              <p14:nvPr/>
            </p14:nvContentPartPr>
            <p14:xfrm>
              <a:off x="5485953" y="3712463"/>
              <a:ext cx="4162320" cy="174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07C55F-00AD-0C6E-0C77-4A1C8CC21C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2313" y="3604823"/>
                <a:ext cx="4269960" cy="19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76C899-529A-C39C-98B0-F2686CAB43A4}"/>
                  </a:ext>
                </a:extLst>
              </p14:cNvPr>
              <p14:cNvContentPartPr/>
              <p14:nvPr/>
            </p14:nvContentPartPr>
            <p14:xfrm>
              <a:off x="-701727" y="566063"/>
              <a:ext cx="36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76C899-529A-C39C-98B0-F2686CAB43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5367" y="458063"/>
                <a:ext cx="1080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93E76B-3579-4CB9-B673-2EDEF43A22E3}"/>
                  </a:ext>
                </a:extLst>
              </p14:cNvPr>
              <p14:cNvContentPartPr/>
              <p14:nvPr/>
            </p14:nvContentPartPr>
            <p14:xfrm>
              <a:off x="-808287" y="1884743"/>
              <a:ext cx="360" cy="1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93E76B-3579-4CB9-B673-2EDEF43A22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25927" y="1776743"/>
                <a:ext cx="360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E25C65-CF21-34F8-4EEA-DFC566388D8A}"/>
                  </a:ext>
                </a:extLst>
              </p14:cNvPr>
              <p14:cNvContentPartPr/>
              <p14:nvPr/>
            </p14:nvContentPartPr>
            <p14:xfrm>
              <a:off x="4811313" y="996983"/>
              <a:ext cx="36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E25C65-CF21-34F8-4EEA-DFC566388D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3313" y="889343"/>
                <a:ext cx="360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ECD171-203B-41BD-C280-9686DDDBD501}"/>
                  </a:ext>
                </a:extLst>
              </p14:cNvPr>
              <p14:cNvContentPartPr/>
              <p14:nvPr/>
            </p14:nvContentPartPr>
            <p14:xfrm>
              <a:off x="3790353" y="940823"/>
              <a:ext cx="360" cy="9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ECD171-203B-41BD-C280-9686DDDBD5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72713" y="833183"/>
                <a:ext cx="360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D2FFDB-12F2-9C6B-F1EF-D5878DD405D6}"/>
                  </a:ext>
                </a:extLst>
              </p14:cNvPr>
              <p14:cNvContentPartPr/>
              <p14:nvPr/>
            </p14:nvContentPartPr>
            <p14:xfrm>
              <a:off x="4766673" y="954143"/>
              <a:ext cx="360" cy="1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D2FFDB-12F2-9C6B-F1EF-D5878DD405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9033" y="846503"/>
                <a:ext cx="36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D1A2DDB-25F3-2CA2-718E-32582E233961}"/>
                  </a:ext>
                </a:extLst>
              </p14:cNvPr>
              <p14:cNvContentPartPr/>
              <p14:nvPr/>
            </p14:nvContentPartPr>
            <p14:xfrm>
              <a:off x="3612873" y="944063"/>
              <a:ext cx="3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D1A2DDB-25F3-2CA2-718E-32582E2339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5233" y="836423"/>
                <a:ext cx="36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B7411F-E89D-050C-C07E-C67AC0355E9F}"/>
                  </a:ext>
                </a:extLst>
              </p14:cNvPr>
              <p14:cNvContentPartPr/>
              <p14:nvPr/>
            </p14:nvContentPartPr>
            <p14:xfrm>
              <a:off x="13085553" y="1407383"/>
              <a:ext cx="360" cy="3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B7411F-E89D-050C-C07E-C67AC0355E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67553" y="1299743"/>
                <a:ext cx="36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4B4667-776C-1723-9B99-9C3651F98989}"/>
                  </a:ext>
                </a:extLst>
              </p14:cNvPr>
              <p14:cNvContentPartPr/>
              <p14:nvPr/>
            </p14:nvContentPartPr>
            <p14:xfrm>
              <a:off x="7084108" y="938663"/>
              <a:ext cx="36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4B4667-776C-1723-9B99-9C3651F989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66468" y="831023"/>
                <a:ext cx="3600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5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E122-E6EC-E570-E677-33A49E20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show a 23.3% of Older and Disabled Residents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67D6E-DF78-9137-8F9B-D79958A26F3F}"/>
              </a:ext>
            </a:extLst>
          </p:cNvPr>
          <p:cNvSpPr txBox="1"/>
          <p:nvPr/>
        </p:nvSpPr>
        <p:spPr>
          <a:xfrm>
            <a:off x="976544" y="1890944"/>
            <a:ext cx="10875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6070 Households</a:t>
            </a:r>
          </a:p>
          <a:p>
            <a:r>
              <a:rPr lang="en-US" sz="2400" dirty="0"/>
              <a:t>Based on the 2020 census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Population 18,563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Area 5.0 square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65 and older 15.1%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 65 with disability 8.2%</a:t>
            </a:r>
          </a:p>
        </p:txBody>
      </p:sp>
    </p:spTree>
    <p:extLst>
      <p:ext uri="{BB962C8B-B14F-4D97-AF65-F5344CB8AC3E}">
        <p14:creationId xmlns:p14="http://schemas.microsoft.com/office/powerpoint/2010/main" val="158431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724C-DBF7-9771-5609-8E710C47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Data is not definitive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99A3B-634E-27F7-C1AC-97350F8634F4}"/>
              </a:ext>
            </a:extLst>
          </p:cNvPr>
          <p:cNvSpPr txBox="1"/>
          <p:nvPr/>
        </p:nvSpPr>
        <p:spPr>
          <a:xfrm>
            <a:off x="838200" y="1690688"/>
            <a:ext cx="10073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data from the General Manager, San Carlos Golf Course sees about 50,000 players per year.</a:t>
            </a:r>
          </a:p>
          <a:p>
            <a:r>
              <a:rPr lang="en-US" u="sng" dirty="0"/>
              <a:t>70% play during the November through April </a:t>
            </a:r>
            <a:r>
              <a:rPr lang="en-US" dirty="0"/>
              <a:t>period, which averages about </a:t>
            </a:r>
            <a:r>
              <a:rPr lang="en-US" u="sng" dirty="0"/>
              <a:t>5,834/month</a:t>
            </a:r>
            <a:r>
              <a:rPr lang="en-US" dirty="0"/>
              <a:t>.  This data does not include non-golf traffic to the Clubhouse.</a:t>
            </a:r>
          </a:p>
          <a:p>
            <a:endParaRPr lang="en-US" dirty="0"/>
          </a:p>
          <a:p>
            <a:r>
              <a:rPr lang="en-US" dirty="0"/>
              <a:t>The Clubhouse has </a:t>
            </a:r>
            <a:r>
              <a:rPr lang="en-US" u="sng" dirty="0"/>
              <a:t>a snack bar </a:t>
            </a:r>
            <a:r>
              <a:rPr lang="en-US" dirty="0"/>
              <a:t>and </a:t>
            </a:r>
            <a:r>
              <a:rPr lang="en-US" u="sng" dirty="0"/>
              <a:t>retail facility </a:t>
            </a:r>
            <a:r>
              <a:rPr lang="en-US" dirty="0"/>
              <a:t>with golf equipment, clothing, and gifts.</a:t>
            </a:r>
          </a:p>
          <a:p>
            <a:endParaRPr lang="en-US" dirty="0"/>
          </a:p>
          <a:p>
            <a:r>
              <a:rPr lang="en-US" dirty="0"/>
              <a:t>Lee County DOT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County DOT completed a mid-block 24hour Speed and volume count on Constitution Cir., East of Cypress Point Rd. in </a:t>
            </a:r>
            <a:r>
              <a:rPr lang="en-US" sz="18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daily volume is less than 550 vehicles, with an average speed of 26 miles per hour, with an 85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speed at 31 miles per hour on this posted 30 mile per hour road.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conducted a 3-year search of all crashes on this road. Our search revealed 3 total crashes, none of which involved bike or pedestrians, two of the three crashes were single car crashes.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518D-4EB2-9E2C-C45A-AB30C756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Sidewalks are Funded by Impact Fee money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1DAC96-224F-9AAE-5CB0-1E075EDA4A73}"/>
              </a:ext>
            </a:extLst>
          </p:cNvPr>
          <p:cNvCxnSpPr>
            <a:cxnSpLocks/>
          </p:cNvCxnSpPr>
          <p:nvPr/>
        </p:nvCxnSpPr>
        <p:spPr>
          <a:xfrm>
            <a:off x="838200" y="1349406"/>
            <a:ext cx="9939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C019F9-1D22-EBA6-F92F-ECF11B8BB4AB}"/>
              </a:ext>
            </a:extLst>
          </p:cNvPr>
          <p:cNvSpPr txBox="1"/>
          <p:nvPr/>
        </p:nvSpPr>
        <p:spPr>
          <a:xfrm>
            <a:off x="838200" y="1690688"/>
            <a:ext cx="10143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four impact fee districts in Lee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North, Central, Southwest, and Southeast</a:t>
            </a:r>
          </a:p>
          <a:p>
            <a:r>
              <a:rPr lang="en-US" dirty="0"/>
              <a:t>Currently, the BPAC Projects are spread among the four Districts as follows: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– 21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– 90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Southwest – 9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Southeast – 2</a:t>
            </a:r>
          </a:p>
          <a:p>
            <a:r>
              <a:rPr lang="en-US" dirty="0"/>
              <a:t>Today’s Projects would be in these Fee Impact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Barbara Drive – Southwest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Williams Ave. –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Oriole Rd, Luckett Rd, Ballard Rd, Daniels underpass – Southwest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Constitution Circle – Southwest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QUESTION -   When selecting projects, does the staff recommend from each of the Fee Impact Districts?</a:t>
            </a:r>
          </a:p>
        </p:txBody>
      </p:sp>
    </p:spTree>
    <p:extLst>
      <p:ext uri="{BB962C8B-B14F-4D97-AF65-F5344CB8AC3E}">
        <p14:creationId xmlns:p14="http://schemas.microsoft.com/office/powerpoint/2010/main" val="387455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8B1D-92D2-BF59-8F8C-1320581F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BPAC’s Criteria for adding Projects?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643078-B81C-DAB2-3F37-C13939D1802A}"/>
              </a:ext>
            </a:extLst>
          </p:cNvPr>
          <p:cNvCxnSpPr/>
          <p:nvPr/>
        </p:nvCxnSpPr>
        <p:spPr>
          <a:xfrm>
            <a:off x="838200" y="1420427"/>
            <a:ext cx="95930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4CC371-5E36-A9DB-5FBF-15E2AC56D2B1}"/>
              </a:ext>
            </a:extLst>
          </p:cNvPr>
          <p:cNvSpPr txBox="1"/>
          <p:nvPr/>
        </p:nvSpPr>
        <p:spPr>
          <a:xfrm>
            <a:off x="949911" y="1784412"/>
            <a:ext cx="96766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Previously – All residents were treated equally with an objective Priority Point System</a:t>
            </a:r>
          </a:p>
          <a:p>
            <a:endParaRPr lang="en-US" dirty="0"/>
          </a:p>
          <a:p>
            <a:r>
              <a:rPr lang="en-US" dirty="0"/>
              <a:t>The Priority Process has been supported by this Committee.</a:t>
            </a:r>
          </a:p>
          <a:p>
            <a:endParaRPr lang="en-US" dirty="0"/>
          </a:p>
          <a:p>
            <a:r>
              <a:rPr lang="en-US" dirty="0"/>
              <a:t>From the minutes: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Committee Member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commented, “We have a formula that encompasses not only citizen support but all the other scoring criteria. His concern was that moving things based on anything other than the scoring criteria affects objectivity.”</a:t>
            </a:r>
          </a:p>
          <a:p>
            <a:pPr lvl="1"/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“Mr.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Giacalone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 the Committee has had conversations in the past about high-cost versus lower cost projects and also that there will never to enough money to complete all the projects on the list, but has decided that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project has merit it should go on the list, should be rated according to the point scoring system and should be considered according to its ranking,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 of cost.”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is the process 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2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522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San Carlos Park Florida</vt:lpstr>
      <vt:lpstr>San Carlos Park A Census designated Community</vt:lpstr>
      <vt:lpstr>The new Constitution Circle sidewalk will support 34 Homes going west and 6070 homes going east.  The length is 0.3 mile</vt:lpstr>
      <vt:lpstr>Demographics show a 23.3% of Older and Disabled Residents</vt:lpstr>
      <vt:lpstr>Traffic Data is not definitive</vt:lpstr>
      <vt:lpstr>Sidewalks are Funded by Impact Fee money</vt:lpstr>
      <vt:lpstr>What is the BPAC’s Criteria for adding Projects?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Carlos Park Florida</dc:title>
  <dc:creator>Theodore Connor</dc:creator>
  <cp:lastModifiedBy>Wagley, David</cp:lastModifiedBy>
  <cp:revision>23</cp:revision>
  <dcterms:created xsi:type="dcterms:W3CDTF">2023-10-05T16:59:25Z</dcterms:created>
  <dcterms:modified xsi:type="dcterms:W3CDTF">2024-01-19T18:47:26Z</dcterms:modified>
</cp:coreProperties>
</file>