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olors4.xml" ContentType="application/vnd.ms-office.chartcolorstyle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olors2.xml" ContentType="application/vnd.ms-office.chartcolorstyle+xml"/>
  <Override PartName="/ppt/charts/colors3.xml" ContentType="application/vnd.ms-office.chartcolorstyl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3.xml" ContentType="application/vnd.ms-office.chartstyle+xml"/>
  <Override PartName="/ppt/charts/style4.xml" ContentType="application/vnd.ms-office.chartstyle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6" r:id="rId3"/>
    <p:sldId id="274" r:id="rId4"/>
    <p:sldId id="275" r:id="rId5"/>
    <p:sldId id="297" r:id="rId6"/>
    <p:sldId id="268" r:id="rId7"/>
    <p:sldId id="298" r:id="rId8"/>
    <p:sldId id="278" r:id="rId9"/>
    <p:sldId id="271" r:id="rId10"/>
    <p:sldId id="266" r:id="rId11"/>
    <p:sldId id="291" r:id="rId12"/>
    <p:sldId id="288" r:id="rId13"/>
    <p:sldId id="281" r:id="rId14"/>
    <p:sldId id="292" r:id="rId15"/>
    <p:sldId id="293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mall" initials="BS" lastIdx="13" clrIdx="0">
    <p:extLst>
      <p:ext uri="{19B8F6BF-5375-455C-9EA6-DF929625EA0E}">
        <p15:presenceInfo xmlns:p15="http://schemas.microsoft.com/office/powerpoint/2012/main" userId="ce8ec3463a275440" providerId="Windows Live"/>
      </p:ext>
    </p:extLst>
  </p:cmAuthor>
  <p:cmAuthor id="2" name="Posey, Jennifer" initials="PJ" lastIdx="1" clrIdx="1">
    <p:extLst>
      <p:ext uri="{19B8F6BF-5375-455C-9EA6-DF929625EA0E}">
        <p15:presenceInfo xmlns:p15="http://schemas.microsoft.com/office/powerpoint/2012/main" userId="S-1-5-21-2198218241-4170927693-2517804680-248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seyjl\Desktop\SEPT%20Reporting\Sept%20Historical%20Call%20Center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Daily Calls Handled by Lee</a:t>
            </a:r>
            <a:r>
              <a:rPr lang="en-US" baseline="0"/>
              <a:t> CARES Call Center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cat>
            <c:numRef>
              <c:f>'SEPT 30'!$A$19:$CJ$19</c:f>
              <c:numCache>
                <c:formatCode>m/d/yyyy</c:formatCode>
                <c:ptCount val="88"/>
                <c:pt idx="0">
                  <c:v>43977</c:v>
                </c:pt>
                <c:pt idx="1">
                  <c:v>43978</c:v>
                </c:pt>
                <c:pt idx="2">
                  <c:v>43979</c:v>
                </c:pt>
                <c:pt idx="3">
                  <c:v>43980</c:v>
                </c:pt>
                <c:pt idx="4">
                  <c:v>43983</c:v>
                </c:pt>
                <c:pt idx="5">
                  <c:v>43984</c:v>
                </c:pt>
                <c:pt idx="6">
                  <c:v>43985</c:v>
                </c:pt>
                <c:pt idx="7">
                  <c:v>43986</c:v>
                </c:pt>
                <c:pt idx="8">
                  <c:v>43987</c:v>
                </c:pt>
                <c:pt idx="9">
                  <c:v>43990</c:v>
                </c:pt>
                <c:pt idx="10">
                  <c:v>43991</c:v>
                </c:pt>
                <c:pt idx="11">
                  <c:v>43992</c:v>
                </c:pt>
                <c:pt idx="12">
                  <c:v>43993</c:v>
                </c:pt>
                <c:pt idx="13">
                  <c:v>43994</c:v>
                </c:pt>
                <c:pt idx="14">
                  <c:v>43997</c:v>
                </c:pt>
                <c:pt idx="15">
                  <c:v>43998</c:v>
                </c:pt>
                <c:pt idx="16">
                  <c:v>43999</c:v>
                </c:pt>
                <c:pt idx="17">
                  <c:v>44000</c:v>
                </c:pt>
                <c:pt idx="18">
                  <c:v>44001</c:v>
                </c:pt>
                <c:pt idx="19">
                  <c:v>44004</c:v>
                </c:pt>
                <c:pt idx="20">
                  <c:v>44005</c:v>
                </c:pt>
                <c:pt idx="21">
                  <c:v>44006</c:v>
                </c:pt>
                <c:pt idx="22">
                  <c:v>44007</c:v>
                </c:pt>
                <c:pt idx="23">
                  <c:v>44008</c:v>
                </c:pt>
                <c:pt idx="24">
                  <c:v>44011</c:v>
                </c:pt>
                <c:pt idx="25">
                  <c:v>44012</c:v>
                </c:pt>
                <c:pt idx="26">
                  <c:v>44013</c:v>
                </c:pt>
                <c:pt idx="27">
                  <c:v>44014</c:v>
                </c:pt>
                <c:pt idx="28">
                  <c:v>44018</c:v>
                </c:pt>
                <c:pt idx="29">
                  <c:v>44019</c:v>
                </c:pt>
                <c:pt idx="30">
                  <c:v>44020</c:v>
                </c:pt>
                <c:pt idx="31">
                  <c:v>44021</c:v>
                </c:pt>
                <c:pt idx="32">
                  <c:v>44022</c:v>
                </c:pt>
                <c:pt idx="33">
                  <c:v>44025</c:v>
                </c:pt>
                <c:pt idx="34">
                  <c:v>44026</c:v>
                </c:pt>
                <c:pt idx="35">
                  <c:v>44027</c:v>
                </c:pt>
                <c:pt idx="36">
                  <c:v>44028</c:v>
                </c:pt>
                <c:pt idx="37">
                  <c:v>44029</c:v>
                </c:pt>
                <c:pt idx="38">
                  <c:v>44032</c:v>
                </c:pt>
                <c:pt idx="39">
                  <c:v>44033</c:v>
                </c:pt>
                <c:pt idx="40">
                  <c:v>44034</c:v>
                </c:pt>
                <c:pt idx="41">
                  <c:v>44035</c:v>
                </c:pt>
                <c:pt idx="42">
                  <c:v>44036</c:v>
                </c:pt>
                <c:pt idx="43">
                  <c:v>44039</c:v>
                </c:pt>
                <c:pt idx="44">
                  <c:v>44040</c:v>
                </c:pt>
                <c:pt idx="45">
                  <c:v>44041</c:v>
                </c:pt>
                <c:pt idx="46">
                  <c:v>44042</c:v>
                </c:pt>
                <c:pt idx="47">
                  <c:v>44043</c:v>
                </c:pt>
                <c:pt idx="48">
                  <c:v>44046</c:v>
                </c:pt>
                <c:pt idx="49">
                  <c:v>44047</c:v>
                </c:pt>
                <c:pt idx="50">
                  <c:v>44048</c:v>
                </c:pt>
                <c:pt idx="51">
                  <c:v>44049</c:v>
                </c:pt>
                <c:pt idx="52">
                  <c:v>44050</c:v>
                </c:pt>
                <c:pt idx="53">
                  <c:v>44053</c:v>
                </c:pt>
                <c:pt idx="54">
                  <c:v>44054</c:v>
                </c:pt>
                <c:pt idx="55">
                  <c:v>44055</c:v>
                </c:pt>
                <c:pt idx="56">
                  <c:v>44056</c:v>
                </c:pt>
                <c:pt idx="57">
                  <c:v>44057</c:v>
                </c:pt>
                <c:pt idx="58">
                  <c:v>44060</c:v>
                </c:pt>
                <c:pt idx="59">
                  <c:v>44061</c:v>
                </c:pt>
                <c:pt idx="60">
                  <c:v>44062</c:v>
                </c:pt>
                <c:pt idx="61">
                  <c:v>44063</c:v>
                </c:pt>
                <c:pt idx="62">
                  <c:v>44064</c:v>
                </c:pt>
                <c:pt idx="63">
                  <c:v>44067</c:v>
                </c:pt>
                <c:pt idx="64">
                  <c:v>44068</c:v>
                </c:pt>
                <c:pt idx="65">
                  <c:v>44069</c:v>
                </c:pt>
                <c:pt idx="66">
                  <c:v>44070</c:v>
                </c:pt>
                <c:pt idx="67">
                  <c:v>44071</c:v>
                </c:pt>
                <c:pt idx="68">
                  <c:v>44074</c:v>
                </c:pt>
                <c:pt idx="69">
                  <c:v>44075</c:v>
                </c:pt>
                <c:pt idx="70">
                  <c:v>44076</c:v>
                </c:pt>
                <c:pt idx="71">
                  <c:v>44077</c:v>
                </c:pt>
                <c:pt idx="72">
                  <c:v>44078</c:v>
                </c:pt>
                <c:pt idx="73">
                  <c:v>44082</c:v>
                </c:pt>
                <c:pt idx="74">
                  <c:v>44083</c:v>
                </c:pt>
                <c:pt idx="75">
                  <c:v>44084</c:v>
                </c:pt>
                <c:pt idx="76">
                  <c:v>44085</c:v>
                </c:pt>
                <c:pt idx="77">
                  <c:v>44088</c:v>
                </c:pt>
                <c:pt idx="78">
                  <c:v>44089</c:v>
                </c:pt>
                <c:pt idx="79">
                  <c:v>44090</c:v>
                </c:pt>
                <c:pt idx="80">
                  <c:v>44091</c:v>
                </c:pt>
                <c:pt idx="81">
                  <c:v>44092</c:v>
                </c:pt>
                <c:pt idx="82">
                  <c:v>44095</c:v>
                </c:pt>
                <c:pt idx="83">
                  <c:v>44096</c:v>
                </c:pt>
                <c:pt idx="84">
                  <c:v>44097</c:v>
                </c:pt>
                <c:pt idx="85">
                  <c:v>44098</c:v>
                </c:pt>
                <c:pt idx="86">
                  <c:v>44099</c:v>
                </c:pt>
                <c:pt idx="87">
                  <c:v>44102</c:v>
                </c:pt>
              </c:numCache>
            </c:numRef>
          </c:cat>
          <c:val>
            <c:numRef>
              <c:f>'SEPT 30'!$A$20:$CJ$20</c:f>
              <c:numCache>
                <c:formatCode>0</c:formatCode>
                <c:ptCount val="88"/>
                <c:pt idx="0">
                  <c:v>890</c:v>
                </c:pt>
                <c:pt idx="1">
                  <c:v>938</c:v>
                </c:pt>
                <c:pt idx="2">
                  <c:v>769</c:v>
                </c:pt>
                <c:pt idx="3">
                  <c:v>622</c:v>
                </c:pt>
                <c:pt idx="4">
                  <c:v>1003</c:v>
                </c:pt>
                <c:pt idx="5">
                  <c:v>726</c:v>
                </c:pt>
                <c:pt idx="6">
                  <c:v>720</c:v>
                </c:pt>
                <c:pt idx="7">
                  <c:v>755</c:v>
                </c:pt>
                <c:pt idx="8">
                  <c:v>1193</c:v>
                </c:pt>
                <c:pt idx="9">
                  <c:v>1076</c:v>
                </c:pt>
                <c:pt idx="10">
                  <c:v>851</c:v>
                </c:pt>
                <c:pt idx="11">
                  <c:v>760</c:v>
                </c:pt>
                <c:pt idx="12">
                  <c:v>739</c:v>
                </c:pt>
                <c:pt idx="13">
                  <c:v>745</c:v>
                </c:pt>
                <c:pt idx="14">
                  <c:v>1310</c:v>
                </c:pt>
                <c:pt idx="15">
                  <c:v>861</c:v>
                </c:pt>
                <c:pt idx="16">
                  <c:v>746</c:v>
                </c:pt>
                <c:pt idx="17">
                  <c:v>692</c:v>
                </c:pt>
                <c:pt idx="18">
                  <c:v>655</c:v>
                </c:pt>
                <c:pt idx="19">
                  <c:v>980</c:v>
                </c:pt>
                <c:pt idx="20">
                  <c:v>762</c:v>
                </c:pt>
                <c:pt idx="21">
                  <c:v>653</c:v>
                </c:pt>
                <c:pt idx="22">
                  <c:v>619</c:v>
                </c:pt>
                <c:pt idx="23">
                  <c:v>826</c:v>
                </c:pt>
                <c:pt idx="24">
                  <c:v>1016</c:v>
                </c:pt>
                <c:pt idx="25">
                  <c:v>1027</c:v>
                </c:pt>
                <c:pt idx="26">
                  <c:v>732</c:v>
                </c:pt>
                <c:pt idx="27">
                  <c:v>724</c:v>
                </c:pt>
                <c:pt idx="28" formatCode="General">
                  <c:v>1019</c:v>
                </c:pt>
                <c:pt idx="29" formatCode="General">
                  <c:v>768</c:v>
                </c:pt>
                <c:pt idx="30" formatCode="General">
                  <c:v>621</c:v>
                </c:pt>
                <c:pt idx="31" formatCode="General">
                  <c:v>523</c:v>
                </c:pt>
                <c:pt idx="32" formatCode="General">
                  <c:v>494</c:v>
                </c:pt>
                <c:pt idx="33" formatCode="General">
                  <c:v>691</c:v>
                </c:pt>
                <c:pt idx="34" formatCode="General">
                  <c:v>501</c:v>
                </c:pt>
                <c:pt idx="35" formatCode="General">
                  <c:v>497</c:v>
                </c:pt>
                <c:pt idx="36" formatCode="General">
                  <c:v>363</c:v>
                </c:pt>
                <c:pt idx="37" formatCode="General">
                  <c:v>360</c:v>
                </c:pt>
                <c:pt idx="38" formatCode="General">
                  <c:v>455</c:v>
                </c:pt>
                <c:pt idx="39" formatCode="General">
                  <c:v>435</c:v>
                </c:pt>
                <c:pt idx="40" formatCode="General">
                  <c:v>347</c:v>
                </c:pt>
                <c:pt idx="41" formatCode="General">
                  <c:v>316</c:v>
                </c:pt>
                <c:pt idx="42" formatCode="General">
                  <c:v>308</c:v>
                </c:pt>
                <c:pt idx="43" formatCode="General">
                  <c:v>671</c:v>
                </c:pt>
                <c:pt idx="44" formatCode="General">
                  <c:v>432</c:v>
                </c:pt>
                <c:pt idx="45" formatCode="General">
                  <c:v>387</c:v>
                </c:pt>
                <c:pt idx="46" formatCode="General">
                  <c:v>388</c:v>
                </c:pt>
                <c:pt idx="47" formatCode="General">
                  <c:v>358</c:v>
                </c:pt>
                <c:pt idx="48" formatCode="General">
                  <c:v>493</c:v>
                </c:pt>
                <c:pt idx="49" formatCode="General">
                  <c:v>460</c:v>
                </c:pt>
                <c:pt idx="50" formatCode="General">
                  <c:v>586</c:v>
                </c:pt>
                <c:pt idx="51" formatCode="General">
                  <c:v>457</c:v>
                </c:pt>
                <c:pt idx="52" formatCode="General">
                  <c:v>540</c:v>
                </c:pt>
                <c:pt idx="53" formatCode="General">
                  <c:v>596</c:v>
                </c:pt>
                <c:pt idx="54" formatCode="General">
                  <c:v>522</c:v>
                </c:pt>
                <c:pt idx="55" formatCode="General">
                  <c:v>546</c:v>
                </c:pt>
                <c:pt idx="56" formatCode="General">
                  <c:v>504</c:v>
                </c:pt>
                <c:pt idx="57" formatCode="General">
                  <c:v>397</c:v>
                </c:pt>
                <c:pt idx="58" formatCode="General">
                  <c:v>1417</c:v>
                </c:pt>
                <c:pt idx="59" formatCode="General">
                  <c:v>883</c:v>
                </c:pt>
                <c:pt idx="60" formatCode="General">
                  <c:v>828</c:v>
                </c:pt>
                <c:pt idx="61" formatCode="General">
                  <c:v>762</c:v>
                </c:pt>
                <c:pt idx="62" formatCode="General">
                  <c:v>805</c:v>
                </c:pt>
                <c:pt idx="63" formatCode="General">
                  <c:v>1105</c:v>
                </c:pt>
                <c:pt idx="64" formatCode="General">
                  <c:v>905</c:v>
                </c:pt>
                <c:pt idx="65" formatCode="General">
                  <c:v>879</c:v>
                </c:pt>
                <c:pt idx="66" formatCode="General">
                  <c:v>945</c:v>
                </c:pt>
                <c:pt idx="67" formatCode="General">
                  <c:v>1019</c:v>
                </c:pt>
                <c:pt idx="68" formatCode="General">
                  <c:v>1283</c:v>
                </c:pt>
                <c:pt idx="69" formatCode="General">
                  <c:v>1150</c:v>
                </c:pt>
                <c:pt idx="70" formatCode="General">
                  <c:v>1035</c:v>
                </c:pt>
                <c:pt idx="71" formatCode="General">
                  <c:v>951</c:v>
                </c:pt>
                <c:pt idx="72" formatCode="General">
                  <c:v>918</c:v>
                </c:pt>
                <c:pt idx="73" formatCode="General">
                  <c:v>1470</c:v>
                </c:pt>
                <c:pt idx="74" formatCode="General">
                  <c:v>1145</c:v>
                </c:pt>
                <c:pt idx="75" formatCode="General">
                  <c:v>1052</c:v>
                </c:pt>
                <c:pt idx="76" formatCode="General">
                  <c:v>911</c:v>
                </c:pt>
                <c:pt idx="77" formatCode="General">
                  <c:v>1243</c:v>
                </c:pt>
                <c:pt idx="78" formatCode="General">
                  <c:v>1083</c:v>
                </c:pt>
                <c:pt idx="79" formatCode="General">
                  <c:v>1091</c:v>
                </c:pt>
                <c:pt idx="80" formatCode="General">
                  <c:v>1096</c:v>
                </c:pt>
                <c:pt idx="81" formatCode="General">
                  <c:v>1296</c:v>
                </c:pt>
                <c:pt idx="82" formatCode="General">
                  <c:v>1579</c:v>
                </c:pt>
                <c:pt idx="83" formatCode="General">
                  <c:v>339</c:v>
                </c:pt>
                <c:pt idx="84" formatCode="General">
                  <c:v>134</c:v>
                </c:pt>
                <c:pt idx="85" formatCode="General">
                  <c:v>187</c:v>
                </c:pt>
                <c:pt idx="86" formatCode="General">
                  <c:v>170</c:v>
                </c:pt>
                <c:pt idx="87" formatCode="General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6-4151-84C4-D1DC7975A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316896"/>
        <c:axId val="485314600"/>
      </c:areaChart>
      <c:dateAx>
        <c:axId val="4853168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14600"/>
        <c:crosses val="autoZero"/>
        <c:auto val="1"/>
        <c:lblOffset val="100"/>
        <c:baseTimeUnit val="days"/>
      </c:dateAx>
      <c:valAx>
        <c:axId val="485314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16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71292343521136"/>
          <c:y val="6.3318507240304467E-2"/>
          <c:w val="0.83126342992217284"/>
          <c:h val="0.794052624160938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Sanibel</c:v>
                </c:pt>
                <c:pt idx="1">
                  <c:v>Saint James City</c:v>
                </c:pt>
                <c:pt idx="2">
                  <c:v>North Fort Myers</c:v>
                </c:pt>
                <c:pt idx="3">
                  <c:v>Matlacha</c:v>
                </c:pt>
                <c:pt idx="4">
                  <c:v>Lehigh Acres</c:v>
                </c:pt>
                <c:pt idx="5">
                  <c:v>Fort Myers Beach</c:v>
                </c:pt>
                <c:pt idx="6">
                  <c:v>Fort Myers</c:v>
                </c:pt>
                <c:pt idx="7">
                  <c:v>Estero</c:v>
                </c:pt>
                <c:pt idx="8">
                  <c:v>Cape Coral</c:v>
                </c:pt>
                <c:pt idx="9">
                  <c:v>Bonita Springs</c:v>
                </c:pt>
                <c:pt idx="10">
                  <c:v>Bokeelia</c:v>
                </c:pt>
                <c:pt idx="11">
                  <c:v>Alva</c:v>
                </c:pt>
              </c:strCache>
            </c:strRef>
          </c:cat>
          <c:val>
            <c:numRef>
              <c:f>Sheet1!$B$2:$B$13</c:f>
              <c:numCache>
                <c:formatCode>_(* #,##0_);_(* \(#,##0\);_(* "-"??_);_(@_)</c:formatCode>
                <c:ptCount val="12"/>
                <c:pt idx="0">
                  <c:v>49</c:v>
                </c:pt>
                <c:pt idx="1">
                  <c:v>24</c:v>
                </c:pt>
                <c:pt idx="2">
                  <c:v>801</c:v>
                </c:pt>
                <c:pt idx="3">
                  <c:v>5</c:v>
                </c:pt>
                <c:pt idx="4">
                  <c:v>3843</c:v>
                </c:pt>
                <c:pt idx="5">
                  <c:v>102</c:v>
                </c:pt>
                <c:pt idx="6">
                  <c:v>6234</c:v>
                </c:pt>
                <c:pt idx="7">
                  <c:v>218</c:v>
                </c:pt>
                <c:pt idx="8">
                  <c:v>4764</c:v>
                </c:pt>
                <c:pt idx="9">
                  <c:v>392</c:v>
                </c:pt>
                <c:pt idx="10">
                  <c:v>43</c:v>
                </c:pt>
                <c:pt idx="1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D-41AC-8947-7AD92D8D27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52052968"/>
        <c:axId val="552053296"/>
      </c:barChart>
      <c:catAx>
        <c:axId val="552052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053296"/>
        <c:crosses val="autoZero"/>
        <c:auto val="1"/>
        <c:lblAlgn val="ctr"/>
        <c:lblOffset val="100"/>
        <c:noMultiLvlLbl val="0"/>
      </c:catAx>
      <c:valAx>
        <c:axId val="552053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 smtClean="0"/>
                  <a:t>Count</a:t>
                </a:r>
                <a:r>
                  <a:rPr lang="en-US" b="0" baseline="0" dirty="0" smtClean="0"/>
                  <a:t> of Approved Applications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41657492246537647"/>
              <c:y val="1.29666791628996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052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85420767716534"/>
          <c:y val="0.15468749048428332"/>
          <c:w val="0.54635420767716536"/>
          <c:h val="0.819531261101669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Applications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80-47AE-8AF5-BD5DD38B63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B80-47AE-8AF5-BD5DD38B63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80-47AE-8AF5-BD5DD38B63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B80-47AE-8AF5-BD5DD38B63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80-47AE-8AF5-BD5DD38B63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B80-47AE-8AF5-BD5DD38B63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80-47AE-8AF5-BD5DD38B6334}"/>
              </c:ext>
            </c:extLst>
          </c:dPt>
          <c:dLbls>
            <c:dLbl>
              <c:idx val="0"/>
              <c:layout>
                <c:manualLayout>
                  <c:x val="0.25322434793307086"/>
                  <c:y val="-0.21441758646545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997650098425192"/>
                      <c:h val="0.190124988304319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B80-47AE-8AF5-BD5DD38B6334}"/>
                </c:ext>
              </c:extLst>
            </c:dLbl>
            <c:dLbl>
              <c:idx val="1"/>
              <c:layout>
                <c:manualLayout>
                  <c:x val="0.21562500000000001"/>
                  <c:y val="-8.4374902535992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0578125"/>
                      <c:h val="0.190124988304319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B80-47AE-8AF5-BD5DD38B6334}"/>
                </c:ext>
              </c:extLst>
            </c:dLbl>
            <c:dLbl>
              <c:idx val="2"/>
              <c:layout>
                <c:manualLayout>
                  <c:x val="0.20468749999999988"/>
                  <c:y val="1.17187492791123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80-47AE-8AF5-BD5DD38B6334}"/>
                </c:ext>
              </c:extLst>
            </c:dLbl>
            <c:dLbl>
              <c:idx val="3"/>
              <c:layout>
                <c:manualLayout>
                  <c:x val="0.22343749999999987"/>
                  <c:y val="6.09374962513843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80-47AE-8AF5-BD5DD38B6334}"/>
                </c:ext>
              </c:extLst>
            </c:dLbl>
            <c:dLbl>
              <c:idx val="4"/>
              <c:layout>
                <c:manualLayout>
                  <c:x val="0.20078131151574802"/>
                  <c:y val="4.92187469722719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468749999999997"/>
                      <c:h val="0.144351553620106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B80-47AE-8AF5-BD5DD38B6334}"/>
                </c:ext>
              </c:extLst>
            </c:dLbl>
            <c:dLbl>
              <c:idx val="5"/>
              <c:layout>
                <c:manualLayout>
                  <c:x val="-0.10312499999999999"/>
                  <c:y val="9.374999423289898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80-47AE-8AF5-BD5DD38B6334}"/>
                </c:ext>
              </c:extLst>
            </c:dLbl>
            <c:dLbl>
              <c:idx val="6"/>
              <c:layout>
                <c:manualLayout>
                  <c:x val="-0.16328124999999999"/>
                  <c:y val="-3.98438398225984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14062499999999"/>
                      <c:h val="0.190124988304319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80-47AE-8AF5-BD5DD38B63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Amusement, Entertainment and Recreation</c:v>
                </c:pt>
                <c:pt idx="1">
                  <c:v>Educational Services and Not-For-Profits</c:v>
                </c:pt>
                <c:pt idx="2">
                  <c:v>Fitness</c:v>
                </c:pt>
                <c:pt idx="3">
                  <c:v>Miscellaneous</c:v>
                </c:pt>
                <c:pt idx="4">
                  <c:v>Restaurants and Bars</c:v>
                </c:pt>
                <c:pt idx="5">
                  <c:v>Retail</c:v>
                </c:pt>
                <c:pt idx="6">
                  <c:v>Salon and Spa (Personal Services)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93</c:v>
                </c:pt>
                <c:pt idx="1">
                  <c:v>73</c:v>
                </c:pt>
                <c:pt idx="2">
                  <c:v>59</c:v>
                </c:pt>
                <c:pt idx="3">
                  <c:v>74</c:v>
                </c:pt>
                <c:pt idx="4">
                  <c:v>286</c:v>
                </c:pt>
                <c:pt idx="5">
                  <c:v>218</c:v>
                </c:pt>
                <c:pt idx="6">
                  <c:v>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0-47AE-8AF5-BD5DD38B63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8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4117600598516E-2"/>
          <c:y val="8.9359663225059921E-2"/>
          <c:w val="0.97451764798802964"/>
          <c:h val="0.82348572594569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Grants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424598550351495E-2"/>
                  <c:y val="-4.1333470240214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4.4235046515324845E-2"/>
                      <c:h val="5.33566688464417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67E-454E-8F84-5607169BFFC9}"/>
                </c:ext>
              </c:extLst>
            </c:dLbl>
            <c:dLbl>
              <c:idx val="2"/>
              <c:layout>
                <c:manualLayout>
                  <c:x val="2.2141451144382595E-17"/>
                  <c:y val="3.17241964859126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C7-429C-A0A6-7BD1C4D4F1C1}"/>
                </c:ext>
              </c:extLst>
            </c:dLbl>
            <c:dLbl>
              <c:idx val="4"/>
              <c:layout>
                <c:manualLayout>
                  <c:x val="2.4154589371980675E-3"/>
                  <c:y val="-4.91296340173728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33-4A5C-952A-3DDFBA4CA589}"/>
                </c:ext>
              </c:extLst>
            </c:dLbl>
            <c:dLbl>
              <c:idx val="10"/>
              <c:layout>
                <c:manualLayout>
                  <c:x val="3.6231884057971015E-3"/>
                  <c:y val="-1.06235278937663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33-4A5C-952A-3DDFBA4CA589}"/>
                </c:ext>
              </c:extLst>
            </c:dLbl>
            <c:dLbl>
              <c:idx val="12"/>
              <c:layout>
                <c:manualLayout>
                  <c:x val="-1.2956940165088061E-3"/>
                  <c:y val="-1.0878659862868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33-4A5C-952A-3DDFBA4CA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St. James City</c:v>
                </c:pt>
                <c:pt idx="1">
                  <c:v>Sanibel</c:v>
                </c:pt>
                <c:pt idx="2">
                  <c:v>North Fort Myers</c:v>
                </c:pt>
                <c:pt idx="3">
                  <c:v>Matlacha</c:v>
                </c:pt>
                <c:pt idx="4">
                  <c:v>Lehigh Acres</c:v>
                </c:pt>
                <c:pt idx="5">
                  <c:v>Fort Myers Beach</c:v>
                </c:pt>
                <c:pt idx="6">
                  <c:v>Fort Myers</c:v>
                </c:pt>
                <c:pt idx="7">
                  <c:v>Estero</c:v>
                </c:pt>
                <c:pt idx="8">
                  <c:v>Captiva</c:v>
                </c:pt>
                <c:pt idx="9">
                  <c:v>Cape Coral</c:v>
                </c:pt>
                <c:pt idx="10">
                  <c:v>Bookelia</c:v>
                </c:pt>
                <c:pt idx="11">
                  <c:v>Bonita Springs</c:v>
                </c:pt>
                <c:pt idx="12">
                  <c:v>Boca Grande</c:v>
                </c:pt>
                <c:pt idx="13">
                  <c:v>Alva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</c:v>
                </c:pt>
                <c:pt idx="1">
                  <c:v>49</c:v>
                </c:pt>
                <c:pt idx="2">
                  <c:v>47</c:v>
                </c:pt>
                <c:pt idx="3">
                  <c:v>8</c:v>
                </c:pt>
                <c:pt idx="4">
                  <c:v>56</c:v>
                </c:pt>
                <c:pt idx="5">
                  <c:v>47</c:v>
                </c:pt>
                <c:pt idx="6">
                  <c:v>609</c:v>
                </c:pt>
                <c:pt idx="7">
                  <c:v>37</c:v>
                </c:pt>
                <c:pt idx="8">
                  <c:v>10</c:v>
                </c:pt>
                <c:pt idx="9">
                  <c:v>263</c:v>
                </c:pt>
                <c:pt idx="10">
                  <c:v>6</c:v>
                </c:pt>
                <c:pt idx="11">
                  <c:v>79</c:v>
                </c:pt>
                <c:pt idx="12">
                  <c:v>4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E-454E-8F84-5607169BFF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18143032"/>
        <c:axId val="518140408"/>
      </c:barChart>
      <c:catAx>
        <c:axId val="518143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40408"/>
        <c:crosses val="autoZero"/>
        <c:auto val="1"/>
        <c:lblAlgn val="ctr"/>
        <c:lblOffset val="100"/>
        <c:noMultiLvlLbl val="0"/>
      </c:catAx>
      <c:valAx>
        <c:axId val="518140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 of Approved Applications</a:t>
                </a:r>
              </a:p>
            </c:rich>
          </c:tx>
          <c:layout>
            <c:manualLayout>
              <c:xMode val="edge"/>
              <c:yMode val="edge"/>
              <c:x val="0.39732641424545562"/>
              <c:y val="1.953338231432210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4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121E6-8480-4774-ABDA-F1654B04008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8BF80-C128-402F-BEC4-E022B80B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A1EB-E9FE-4A0C-92DD-E67A4965C5D6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A242-09CB-4C80-9A8F-BD36DCA4211E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2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048-EAFC-4244-BD45-69F02C2E652A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2E64-475A-4A5D-8256-CB45CEE6633F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1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8071-E099-49B8-81E4-A1BC754E470A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5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9304-B52D-479B-95C0-37F5FA6C6663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4595-CC40-4977-99DD-A84162EEE13C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2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76D-C42E-4FF7-8613-9D20ED73E69D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9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8DE-B70C-4BA0-B156-3B98FAB796C3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4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1A09-CAAF-4564-8202-E8EE8D3A3D03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9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ACF0-2D7C-46F0-8DFB-462AA8988CE2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7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5ED93-1B71-4150-B170-605D7E5E1B32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5811-2B71-4BE0-AB17-1A1E56ECD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2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03307" y="2232991"/>
            <a:ext cx="7131050" cy="2054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1196" y="1310884"/>
            <a:ext cx="541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Program Updates as of October 31, 2020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031268" y="849219"/>
            <a:ext cx="6029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Lee County </a:t>
            </a:r>
            <a:r>
              <a:rPr lang="en-US" sz="2400" b="1" dirty="0" smtClean="0">
                <a:solidFill>
                  <a:srgbClr val="262626"/>
                </a:solidFill>
              </a:rPr>
              <a:t>Coronavirus </a:t>
            </a:r>
            <a:r>
              <a:rPr lang="en-US" sz="2400" b="1" dirty="0">
                <a:solidFill>
                  <a:srgbClr val="262626"/>
                </a:solidFill>
              </a:rPr>
              <a:t>Relief </a:t>
            </a:r>
            <a:r>
              <a:rPr lang="en-US" sz="2400" b="1" dirty="0" smtClean="0">
                <a:solidFill>
                  <a:srgbClr val="262626"/>
                </a:solidFill>
              </a:rPr>
              <a:t>Fund Reporting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51" y="6181926"/>
            <a:ext cx="1617630" cy="53954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26425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LeeCARES Small Business Rehire Assistance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559217"/>
              </p:ext>
            </p:extLst>
          </p:nvPr>
        </p:nvGraphicFramePr>
        <p:xfrm>
          <a:off x="2564295" y="1073318"/>
          <a:ext cx="3305160" cy="54626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2580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  <a:gridCol w="1652580">
                  <a:extLst>
                    <a:ext uri="{9D8B030D-6E8A-4147-A177-3AD203B41FA5}">
                      <a16:colId xmlns:a16="http://schemas.microsoft.com/office/drawing/2014/main" val="4066261510"/>
                    </a:ext>
                  </a:extLst>
                </a:gridCol>
              </a:tblGrid>
              <a:tr h="490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Small Business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185955"/>
                  </a:ext>
                </a:extLst>
              </a:tr>
              <a:tr h="91236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Received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332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10356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Approved for Initial Payment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133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534802"/>
                  </a:ext>
                </a:extLst>
              </a:tr>
              <a:tr h="91236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Initial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Payment </a:t>
                      </a:r>
                      <a:br>
                        <a:rPr lang="en-US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$540,200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504245"/>
                  </a:ext>
                </a:extLst>
              </a:tr>
              <a:tr h="10141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Rehires (FTEs)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322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112353"/>
                  </a:ext>
                </a:extLst>
              </a:tr>
              <a:tr h="103565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Approved for Final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51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Final Payment</a:t>
                      </a:r>
                      <a:br>
                        <a:rPr lang="en-US" sz="18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$502,000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89302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21073"/>
              </p:ext>
            </p:extLst>
          </p:nvPr>
        </p:nvGraphicFramePr>
        <p:xfrm>
          <a:off x="6243828" y="1073318"/>
          <a:ext cx="3198346" cy="54683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9173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  <a:gridCol w="1599173">
                  <a:extLst>
                    <a:ext uri="{9D8B030D-6E8A-4147-A177-3AD203B41FA5}">
                      <a16:colId xmlns:a16="http://schemas.microsoft.com/office/drawing/2014/main" val="1306532257"/>
                    </a:ext>
                  </a:extLst>
                </a:gridCol>
              </a:tblGrid>
              <a:tr h="5064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Non Profits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185955"/>
                  </a:ext>
                </a:extLst>
              </a:tr>
              <a:tr h="94274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Received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9427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Approved for Payment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534802"/>
                  </a:ext>
                </a:extLst>
              </a:tr>
              <a:tr h="9427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Initial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Payment 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$72,900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565395"/>
                  </a:ext>
                </a:extLst>
              </a:tr>
              <a:tr h="9427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Rehires (FTEs)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41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692701"/>
                  </a:ext>
                </a:extLst>
              </a:tr>
              <a:tr h="942742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Approved for Final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bg1"/>
                          </a:solidFill>
                        </a:rPr>
                        <a:t>Final</a:t>
                      </a:r>
                      <a:r>
                        <a:rPr lang="en-US" sz="1800" b="0" i="0" baseline="0" dirty="0" smtClean="0">
                          <a:solidFill>
                            <a:schemeClr val="bg1"/>
                          </a:solidFill>
                        </a:rPr>
                        <a:t> Payment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$32,200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0424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38930" y="278295"/>
            <a:ext cx="308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6,2020 – October 31,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6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8139" y="138885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 smtClean="0"/>
          </a:p>
          <a:p>
            <a:pPr algn="ctr"/>
            <a:r>
              <a:rPr lang="en-US" sz="3600" dirty="0" err="1" smtClean="0"/>
              <a:t>LeeCARES</a:t>
            </a:r>
            <a:r>
              <a:rPr lang="en-US" sz="3600" dirty="0" smtClean="0"/>
              <a:t> Human Service Agencies</a:t>
            </a:r>
          </a:p>
          <a:p>
            <a:pPr algn="ctr"/>
            <a:r>
              <a:rPr lang="en-US" sz="3600" dirty="0" smtClean="0"/>
              <a:t> 501(c)(3) and 501(c)(19)</a:t>
            </a:r>
          </a:p>
          <a:p>
            <a:pPr algn="ctr"/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962899" y="138885"/>
            <a:ext cx="3942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 21, 2020  - October 31,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98970"/>
              </p:ext>
            </p:extLst>
          </p:nvPr>
        </p:nvGraphicFramePr>
        <p:xfrm>
          <a:off x="2938900" y="1789042"/>
          <a:ext cx="2819399" cy="21213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19399">
                  <a:extLst>
                    <a:ext uri="{9D8B030D-6E8A-4147-A177-3AD203B41FA5}">
                      <a16:colId xmlns:a16="http://schemas.microsoft.com/office/drawing/2014/main" val="2386640871"/>
                    </a:ext>
                  </a:extLst>
                </a:gridCol>
              </a:tblGrid>
              <a:tr h="97083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Funds Allocated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45328"/>
                  </a:ext>
                </a:extLst>
              </a:tr>
              <a:tr h="115052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$10,000,000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165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02281"/>
              </p:ext>
            </p:extLst>
          </p:nvPr>
        </p:nvGraphicFramePr>
        <p:xfrm>
          <a:off x="6553199" y="1789042"/>
          <a:ext cx="2819399" cy="41383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19399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</a:tblGrid>
              <a:tr h="61811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Human Services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185955"/>
                  </a:ext>
                </a:extLst>
              </a:tr>
              <a:tr h="11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Received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1150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Approved for Payment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34802"/>
                  </a:ext>
                </a:extLst>
              </a:tr>
              <a:tr h="11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Reimbursements Requested</a:t>
                      </a:r>
                    </a:p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$722,740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chemeClr val="bg1"/>
                          </a:solidFill>
                        </a:rPr>
                      </a:b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0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72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47" y="3071688"/>
            <a:ext cx="10948368" cy="920456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LeeCARES</a:t>
            </a:r>
            <a:r>
              <a:rPr lang="en-US" sz="3600" dirty="0" smtClean="0"/>
              <a:t> Childcare Facility Deep-Disinfecting Assistance 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771867"/>
              </p:ext>
            </p:extLst>
          </p:nvPr>
        </p:nvGraphicFramePr>
        <p:xfrm>
          <a:off x="1624441" y="3787241"/>
          <a:ext cx="8619876" cy="9080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09938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  <a:gridCol w="4309938">
                  <a:extLst>
                    <a:ext uri="{9D8B030D-6E8A-4147-A177-3AD203B41FA5}">
                      <a16:colId xmlns:a16="http://schemas.microsoft.com/office/drawing/2014/main" val="4218089219"/>
                    </a:ext>
                  </a:extLst>
                </a:gridCol>
              </a:tblGrid>
              <a:tr h="908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Childcare Organizations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en-US" sz="3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Facilities Cleaned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77032"/>
              </p:ext>
            </p:extLst>
          </p:nvPr>
        </p:nvGraphicFramePr>
        <p:xfrm>
          <a:off x="1624441" y="4707697"/>
          <a:ext cx="8619876" cy="13824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73292">
                  <a:extLst>
                    <a:ext uri="{9D8B030D-6E8A-4147-A177-3AD203B41FA5}">
                      <a16:colId xmlns:a16="http://schemas.microsoft.com/office/drawing/2014/main" val="2140211369"/>
                    </a:ext>
                  </a:extLst>
                </a:gridCol>
                <a:gridCol w="2873292">
                  <a:extLst>
                    <a:ext uri="{9D8B030D-6E8A-4147-A177-3AD203B41FA5}">
                      <a16:colId xmlns:a16="http://schemas.microsoft.com/office/drawing/2014/main" val="1068399730"/>
                    </a:ext>
                  </a:extLst>
                </a:gridCol>
                <a:gridCol w="2873292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</a:tblGrid>
              <a:tr h="1382416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Approved Funds Requested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3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$890,908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Avg. Assistance Per Agency</a:t>
                      </a:r>
                    </a:p>
                    <a:p>
                      <a:pPr algn="ctr"/>
                      <a:r>
                        <a:rPr lang="en-US" sz="3500" b="1" dirty="0" smtClean="0">
                          <a:solidFill>
                            <a:schemeClr val="bg1"/>
                          </a:solidFill>
                        </a:rPr>
                        <a:t>$10,240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Average Disinfecting Cycle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Every 7 Days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0424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55834" y="6067855"/>
            <a:ext cx="54108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Initial </a:t>
            </a:r>
            <a:r>
              <a:rPr lang="en-US" sz="1400" dirty="0"/>
              <a:t>Assistance </a:t>
            </a:r>
            <a:r>
              <a:rPr lang="en-US" sz="1400" dirty="0" smtClean="0"/>
              <a:t>Date        – June 1, 2020  through </a:t>
            </a:r>
            <a:r>
              <a:rPr lang="en-US" sz="1400" dirty="0"/>
              <a:t>August </a:t>
            </a:r>
            <a:r>
              <a:rPr lang="en-US" sz="1400" dirty="0" smtClean="0"/>
              <a:t>7, </a:t>
            </a:r>
            <a:r>
              <a:rPr lang="en-US" sz="1400" dirty="0"/>
              <a:t>2020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Extended Assistance Date – August 8, 2020 through December 31, 2020</a:t>
            </a:r>
          </a:p>
          <a:p>
            <a:r>
              <a:rPr lang="en-US" sz="1400" dirty="0" smtClean="0"/>
              <a:t>Facilities may include exterior playgrounds and buses.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28805" y="1895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 smtClean="0"/>
              <a:t>LeeCARES</a:t>
            </a:r>
            <a:r>
              <a:rPr lang="en-US" sz="3600" dirty="0" smtClean="0"/>
              <a:t> Childcare Scholarships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38485"/>
              </p:ext>
            </p:extLst>
          </p:nvPr>
        </p:nvGraphicFramePr>
        <p:xfrm>
          <a:off x="1667154" y="1165958"/>
          <a:ext cx="8638904" cy="123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26">
                  <a:extLst>
                    <a:ext uri="{9D8B030D-6E8A-4147-A177-3AD203B41FA5}">
                      <a16:colId xmlns:a16="http://schemas.microsoft.com/office/drawing/2014/main" val="958119605"/>
                    </a:ext>
                  </a:extLst>
                </a:gridCol>
                <a:gridCol w="2159726">
                  <a:extLst>
                    <a:ext uri="{9D8B030D-6E8A-4147-A177-3AD203B41FA5}">
                      <a16:colId xmlns:a16="http://schemas.microsoft.com/office/drawing/2014/main" val="71451788"/>
                    </a:ext>
                  </a:extLst>
                </a:gridCol>
                <a:gridCol w="2159726">
                  <a:extLst>
                    <a:ext uri="{9D8B030D-6E8A-4147-A177-3AD203B41FA5}">
                      <a16:colId xmlns:a16="http://schemas.microsoft.com/office/drawing/2014/main" val="3088948919"/>
                    </a:ext>
                  </a:extLst>
                </a:gridCol>
                <a:gridCol w="2159726">
                  <a:extLst>
                    <a:ext uri="{9D8B030D-6E8A-4147-A177-3AD203B41FA5}">
                      <a16:colId xmlns:a16="http://schemas.microsoft.com/office/drawing/2014/main" val="137275199"/>
                    </a:ext>
                  </a:extLst>
                </a:gridCol>
              </a:tblGrid>
              <a:tr h="6297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Scholarships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Requested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Scholarships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Received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Providers Enrolled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Scholarship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Commitment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411290"/>
                  </a:ext>
                </a:extLst>
              </a:tr>
              <a:tr h="5987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1,165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965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$2,412,500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8338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38930" y="278295"/>
            <a:ext cx="331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26, 2020  - October 31,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1388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LeeCARES Food Security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36237"/>
              </p:ext>
            </p:extLst>
          </p:nvPr>
        </p:nvGraphicFramePr>
        <p:xfrm>
          <a:off x="934279" y="1621114"/>
          <a:ext cx="2819399" cy="4602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19399">
                  <a:extLst>
                    <a:ext uri="{9D8B030D-6E8A-4147-A177-3AD203B41FA5}">
                      <a16:colId xmlns:a16="http://schemas.microsoft.com/office/drawing/2014/main" val="572233794"/>
                    </a:ext>
                  </a:extLst>
                </a:gridCol>
              </a:tblGrid>
              <a:tr h="115052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Food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 Pantry Grants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18303"/>
                  </a:ext>
                </a:extLst>
              </a:tr>
              <a:tr h="1150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Applications Received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207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190382"/>
                  </a:ext>
                </a:extLst>
              </a:tr>
              <a:tr h="1150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Applications 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66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750620"/>
                  </a:ext>
                </a:extLst>
              </a:tr>
              <a:tr h="1150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Funds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$330,000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2506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30611"/>
              </p:ext>
            </p:extLst>
          </p:nvPr>
        </p:nvGraphicFramePr>
        <p:xfrm>
          <a:off x="4187081" y="1613886"/>
          <a:ext cx="7034784" cy="4657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496">
                  <a:extLst>
                    <a:ext uri="{9D8B030D-6E8A-4147-A177-3AD203B41FA5}">
                      <a16:colId xmlns:a16="http://schemas.microsoft.com/office/drawing/2014/main" val="3876692591"/>
                    </a:ext>
                  </a:extLst>
                </a:gridCol>
                <a:gridCol w="2097144">
                  <a:extLst>
                    <a:ext uri="{9D8B030D-6E8A-4147-A177-3AD203B41FA5}">
                      <a16:colId xmlns:a16="http://schemas.microsoft.com/office/drawing/2014/main" val="2357966685"/>
                    </a:ext>
                  </a:extLst>
                </a:gridCol>
                <a:gridCol w="2097144">
                  <a:extLst>
                    <a:ext uri="{9D8B030D-6E8A-4147-A177-3AD203B41FA5}">
                      <a16:colId xmlns:a16="http://schemas.microsoft.com/office/drawing/2014/main" val="943034235"/>
                    </a:ext>
                  </a:extLst>
                </a:gridCol>
              </a:tblGrid>
              <a:tr h="108551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Food Bank Reimbursements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463776"/>
                  </a:ext>
                </a:extLst>
              </a:tr>
              <a:tr h="561777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Funds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Allocated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Funds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Reimbursed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111094"/>
                  </a:ext>
                </a:extLst>
              </a:tr>
              <a:tr h="75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Harry Chapin Food Bank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$2,750,000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$1,241,000</a:t>
                      </a:r>
                      <a:endParaRPr lang="en-US" sz="2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246800"/>
                  </a:ext>
                </a:extLst>
              </a:tr>
              <a:tr h="75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Midwest Food Bank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$697,500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$251,296</a:t>
                      </a:r>
                      <a:endParaRPr lang="en-US" sz="2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680972"/>
                  </a:ext>
                </a:extLst>
              </a:tr>
              <a:tr h="75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Community Cooperatives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$465,000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$216,678</a:t>
                      </a:r>
                      <a:endParaRPr lang="en-US" sz="2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111315"/>
                  </a:ext>
                </a:extLst>
              </a:tr>
              <a:tr h="752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$3,912,500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$1,708,974</a:t>
                      </a:r>
                      <a:endParaRPr lang="en-US" sz="24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0718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38930" y="278295"/>
            <a:ext cx="322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 8, 2020  - October 31,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5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505" y="54970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CARES Act </a:t>
            </a:r>
          </a:p>
          <a:p>
            <a:pPr algn="ctr"/>
            <a:r>
              <a:rPr lang="en-US" sz="3600" dirty="0" smtClean="0"/>
              <a:t>Coronavirus Relief Fund Expenditures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020569" y="278295"/>
            <a:ext cx="233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of October 31,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19589"/>
              </p:ext>
            </p:extLst>
          </p:nvPr>
        </p:nvGraphicFramePr>
        <p:xfrm>
          <a:off x="1423377" y="2010986"/>
          <a:ext cx="9245856" cy="2291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88835">
                  <a:extLst>
                    <a:ext uri="{9D8B030D-6E8A-4147-A177-3AD203B41FA5}">
                      <a16:colId xmlns:a16="http://schemas.microsoft.com/office/drawing/2014/main" val="4264379379"/>
                    </a:ext>
                  </a:extLst>
                </a:gridCol>
                <a:gridCol w="2093844">
                  <a:extLst>
                    <a:ext uri="{9D8B030D-6E8A-4147-A177-3AD203B41FA5}">
                      <a16:colId xmlns:a16="http://schemas.microsoft.com/office/drawing/2014/main" val="13819200"/>
                    </a:ext>
                  </a:extLst>
                </a:gridCol>
                <a:gridCol w="2063177">
                  <a:extLst>
                    <a:ext uri="{9D8B030D-6E8A-4147-A177-3AD203B41FA5}">
                      <a16:colId xmlns:a16="http://schemas.microsoft.com/office/drawing/2014/main" val="4294548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CARES Act Coronavirus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Relief Fund Direct Allocation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R="45720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$134,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459,744</a:t>
                      </a:r>
                    </a:p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R="457200"/>
                </a:tc>
                <a:extLst>
                  <a:ext uri="{0D108BD9-81ED-4DB2-BD59-A6C34878D82A}">
                    <a16:rowId xmlns:a16="http://schemas.microsoft.com/office/drawing/2014/main" val="3889048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TOTAL Open POs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and Actual Spent 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(as of October 31, 2020)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$50,318,621</a:t>
                      </a:r>
                    </a:p>
                  </a:txBody>
                  <a:tcPr marR="457200"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R="457200"/>
                </a:tc>
                <a:extLst>
                  <a:ext uri="{0D108BD9-81ED-4DB2-BD59-A6C34878D82A}">
                    <a16:rowId xmlns:a16="http://schemas.microsoft.com/office/drawing/2014/main" val="3326654328"/>
                  </a:ext>
                </a:extLst>
              </a:tr>
              <a:tr h="592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Additional: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Program Grant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Approval – Not Yet Disbursed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$8,757,306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marR="457200"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R="457200"/>
                </a:tc>
                <a:extLst>
                  <a:ext uri="{0D108BD9-81ED-4DB2-BD59-A6C34878D82A}">
                    <a16:rowId xmlns:a16="http://schemas.microsoft.com/office/drawing/2014/main" val="383116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Balance Remaining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R="45720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$75,383,817</a:t>
                      </a:r>
                    </a:p>
                  </a:txBody>
                  <a:tcPr marR="457200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95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867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152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CRF Direct Allocation Expenditures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020569" y="278295"/>
            <a:ext cx="233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of October 31, 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51145"/>
              </p:ext>
            </p:extLst>
          </p:nvPr>
        </p:nvGraphicFramePr>
        <p:xfrm>
          <a:off x="735495" y="979086"/>
          <a:ext cx="1037645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023">
                  <a:extLst>
                    <a:ext uri="{9D8B030D-6E8A-4147-A177-3AD203B41FA5}">
                      <a16:colId xmlns:a16="http://schemas.microsoft.com/office/drawing/2014/main" val="760616081"/>
                    </a:ext>
                  </a:extLst>
                </a:gridCol>
                <a:gridCol w="2768248">
                  <a:extLst>
                    <a:ext uri="{9D8B030D-6E8A-4147-A177-3AD203B41FA5}">
                      <a16:colId xmlns:a16="http://schemas.microsoft.com/office/drawing/2014/main" val="1454218300"/>
                    </a:ext>
                  </a:extLst>
                </a:gridCol>
                <a:gridCol w="2188590">
                  <a:extLst>
                    <a:ext uri="{9D8B030D-6E8A-4147-A177-3AD203B41FA5}">
                      <a16:colId xmlns:a16="http://schemas.microsoft.com/office/drawing/2014/main" val="1518457718"/>
                    </a:ext>
                  </a:extLst>
                </a:gridCol>
                <a:gridCol w="2188590">
                  <a:extLst>
                    <a:ext uri="{9D8B030D-6E8A-4147-A177-3AD203B41FA5}">
                      <a16:colId xmlns:a16="http://schemas.microsoft.com/office/drawing/2014/main" val="4283553531"/>
                    </a:ext>
                  </a:extLst>
                </a:gridCol>
              </a:tblGrid>
              <a:tr h="4447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CARES Act Community Aid</a:t>
                      </a:r>
                    </a:p>
                    <a:p>
                      <a:r>
                        <a:rPr lang="en-US" sz="1200" dirty="0" smtClean="0"/>
                        <a:t>(11124600100)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Open PO/ Contract</a:t>
                      </a:r>
                      <a:r>
                        <a:rPr lang="en-US" sz="1200" baseline="0" dirty="0" smtClean="0"/>
                        <a:t> Amount or Program Approvals Not Yet Distributed*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Actual</a:t>
                      </a:r>
                      <a:r>
                        <a:rPr lang="en-US" sz="1200" baseline="0" dirty="0" smtClean="0"/>
                        <a:t> as of Oct 31, 2020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1818817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Grants &amp; Aid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r" defTabSz="914400" rtl="0" eaLnBrk="1" fontAlgn="ctr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rowSpan="11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$43,833,378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640080" anchor="b"/>
                </a:tc>
                <a:extLst>
                  <a:ext uri="{0D108BD9-81ED-4DB2-BD59-A6C34878D82A}">
                    <a16:rowId xmlns:a16="http://schemas.microsoft.com/office/drawing/2014/main" val="2632653895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latin typeface="+mn-lt"/>
                        </a:rPr>
                        <a:t>Individual Assistance (</a:t>
                      </a:r>
                      <a:r>
                        <a:rPr lang="en-US" sz="1200" dirty="0" smtClean="0">
                          <a:latin typeface="+mn-lt"/>
                        </a:rPr>
                        <a:t>Rent Mortgage Utility</a:t>
                      </a:r>
                      <a:r>
                        <a:rPr lang="en-US" sz="1200" baseline="0" dirty="0" smtClean="0">
                          <a:latin typeface="+mn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r" defTabSz="9144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$7,818,567*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$19,119,979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382053972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PPE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r" defTabSz="9144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$68,213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$2,395,405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2861488777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Business Relaunch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</a:rPr>
                        <a:t>Assistance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$6,155,000</a:t>
                      </a: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964345604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Business Rehire</a:t>
                      </a:r>
                      <a:r>
                        <a:rPr lang="en-US" sz="1200" baseline="0" dirty="0" smtClean="0">
                          <a:latin typeface="+mn-lt"/>
                        </a:rPr>
                        <a:t> Assistance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$166,000*</a:t>
                      </a: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$981,300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180260773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Human Services</a:t>
                      </a:r>
                      <a:r>
                        <a:rPr lang="en-US" sz="1200" baseline="0" dirty="0" smtClean="0">
                          <a:latin typeface="+mn-lt"/>
                        </a:rPr>
                        <a:t> Agencies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$772,740*</a:t>
                      </a: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3033842592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Childcare Support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$339,824</a:t>
                      </a: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$1,346,163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2820563182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Food Banks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$1,963,526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$2,038,974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1566208710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FGCU Antibody Study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$170,128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$279,872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823033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Other Human</a:t>
                      </a:r>
                      <a:r>
                        <a:rPr lang="en-US" sz="1200" baseline="0" dirty="0" smtClean="0">
                          <a:latin typeface="+mn-lt"/>
                        </a:rPr>
                        <a:t> Services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$114,000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$103,688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3536011486"/>
                  </a:ext>
                </a:extLst>
              </a:tr>
              <a:tr h="2372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n-lt"/>
                        </a:rPr>
                        <a:t>TOTALS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$11,412,997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$32,420,382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401027643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16323"/>
              </p:ext>
            </p:extLst>
          </p:nvPr>
        </p:nvGraphicFramePr>
        <p:xfrm>
          <a:off x="735494" y="4453806"/>
          <a:ext cx="10376452" cy="161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667">
                  <a:extLst>
                    <a:ext uri="{9D8B030D-6E8A-4147-A177-3AD203B41FA5}">
                      <a16:colId xmlns:a16="http://schemas.microsoft.com/office/drawing/2014/main" val="1359545373"/>
                    </a:ext>
                  </a:extLst>
                </a:gridCol>
                <a:gridCol w="2780605">
                  <a:extLst>
                    <a:ext uri="{9D8B030D-6E8A-4147-A177-3AD203B41FA5}">
                      <a16:colId xmlns:a16="http://schemas.microsoft.com/office/drawing/2014/main" val="2271463637"/>
                    </a:ext>
                  </a:extLst>
                </a:gridCol>
                <a:gridCol w="2188590">
                  <a:extLst>
                    <a:ext uri="{9D8B030D-6E8A-4147-A177-3AD203B41FA5}">
                      <a16:colId xmlns:a16="http://schemas.microsoft.com/office/drawing/2014/main" val="311460717"/>
                    </a:ext>
                  </a:extLst>
                </a:gridCol>
                <a:gridCol w="2188590">
                  <a:extLst>
                    <a:ext uri="{9D8B030D-6E8A-4147-A177-3AD203B41FA5}">
                      <a16:colId xmlns:a16="http://schemas.microsoft.com/office/drawing/2014/main" val="3743293214"/>
                    </a:ext>
                  </a:extLst>
                </a:gridCol>
              </a:tblGrid>
              <a:tr h="3462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CARES Act Government Expenses</a:t>
                      </a:r>
                    </a:p>
                    <a:p>
                      <a:r>
                        <a:rPr lang="en-US" sz="1200" dirty="0" smtClean="0"/>
                        <a:t>(11123400100)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Open PO/Contract</a:t>
                      </a:r>
                      <a:r>
                        <a:rPr lang="en-US" sz="1200" baseline="0" dirty="0" smtClean="0"/>
                        <a:t> Amount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Actual</a:t>
                      </a:r>
                      <a:r>
                        <a:rPr lang="en-US" sz="1200" baseline="0" dirty="0" smtClean="0"/>
                        <a:t> as of Oct 31, 2020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601530"/>
                  </a:ext>
                </a:extLst>
              </a:tr>
              <a:tr h="2775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r>
                        <a:rPr lang="en-US" sz="1200" baseline="0" dirty="0" smtClean="0"/>
                        <a:t> Safety/EOC 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$1,782,827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$8,063,207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tc rowSpan="4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$15,242,549</a:t>
                      </a:r>
                    </a:p>
                  </a:txBody>
                  <a:tcPr marR="640080" anchor="b"/>
                </a:tc>
                <a:extLst>
                  <a:ext uri="{0D108BD9-81ED-4DB2-BD59-A6C34878D82A}">
                    <a16:rowId xmlns:a16="http://schemas.microsoft.com/office/drawing/2014/main" val="1850384590"/>
                  </a:ext>
                </a:extLst>
              </a:tr>
              <a:tr h="2775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Technology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$1,314,752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$1,552,917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164543197"/>
                  </a:ext>
                </a:extLst>
              </a:tr>
              <a:tr h="3287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Facility</a:t>
                      </a:r>
                      <a:r>
                        <a:rPr lang="en-US" sz="1200" baseline="0" dirty="0" smtClean="0"/>
                        <a:t> Cleaning and Modifications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$857,883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$1,670,962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809738513"/>
                  </a:ext>
                </a:extLst>
              </a:tr>
              <a:tr h="27756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$3,955,462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64008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$11,287,087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tc vMerge="1"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b"/>
                </a:tc>
                <a:extLst>
                  <a:ext uri="{0D108BD9-81ED-4DB2-BD59-A6C34878D82A}">
                    <a16:rowId xmlns:a16="http://schemas.microsoft.com/office/drawing/2014/main" val="275640884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00738"/>
              </p:ext>
            </p:extLst>
          </p:nvPr>
        </p:nvGraphicFramePr>
        <p:xfrm>
          <a:off x="735494" y="6072426"/>
          <a:ext cx="1037645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666">
                  <a:extLst>
                    <a:ext uri="{9D8B030D-6E8A-4147-A177-3AD203B41FA5}">
                      <a16:colId xmlns:a16="http://schemas.microsoft.com/office/drawing/2014/main" val="398503661"/>
                    </a:ext>
                  </a:extLst>
                </a:gridCol>
                <a:gridCol w="2780606">
                  <a:extLst>
                    <a:ext uri="{9D8B030D-6E8A-4147-A177-3AD203B41FA5}">
                      <a16:colId xmlns:a16="http://schemas.microsoft.com/office/drawing/2014/main" val="906870493"/>
                    </a:ext>
                  </a:extLst>
                </a:gridCol>
                <a:gridCol w="2188590">
                  <a:extLst>
                    <a:ext uri="{9D8B030D-6E8A-4147-A177-3AD203B41FA5}">
                      <a16:colId xmlns:a16="http://schemas.microsoft.com/office/drawing/2014/main" val="3355441485"/>
                    </a:ext>
                  </a:extLst>
                </a:gridCol>
                <a:gridCol w="2188590">
                  <a:extLst>
                    <a:ext uri="{9D8B030D-6E8A-4147-A177-3AD203B41FA5}">
                      <a16:colId xmlns:a16="http://schemas.microsoft.com/office/drawing/2014/main" val="2316358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TOTAL CARES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Act Community Aid and Government Expense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$15,368,459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$43,707,469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$59,075,927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1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94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8505" y="54970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COVID-19 Grants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020569" y="278295"/>
            <a:ext cx="233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of October 31,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6387"/>
              </p:ext>
            </p:extLst>
          </p:nvPr>
        </p:nvGraphicFramePr>
        <p:xfrm>
          <a:off x="1715674" y="1079962"/>
          <a:ext cx="7753004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398">
                  <a:extLst>
                    <a:ext uri="{9D8B030D-6E8A-4147-A177-3AD203B41FA5}">
                      <a16:colId xmlns:a16="http://schemas.microsoft.com/office/drawing/2014/main" val="964204705"/>
                    </a:ext>
                  </a:extLst>
                </a:gridCol>
                <a:gridCol w="2186606">
                  <a:extLst>
                    <a:ext uri="{9D8B030D-6E8A-4147-A177-3AD203B41FA5}">
                      <a16:colId xmlns:a16="http://schemas.microsoft.com/office/drawing/2014/main" val="1454773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Grant Type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Award ($M)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678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CARES Act </a:t>
                      </a:r>
                      <a:r>
                        <a:rPr lang="en-US" sz="1800" u="none" strike="noStrike" dirty="0" smtClean="0">
                          <a:effectLst/>
                        </a:rPr>
                        <a:t>– Coronavirus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Relief Fund </a:t>
                      </a:r>
                      <a:r>
                        <a:rPr lang="en-US" sz="1800" u="none" strike="noStrike" dirty="0" smtClean="0">
                          <a:effectLst/>
                        </a:rPr>
                        <a:t>Direct </a:t>
                      </a:r>
                      <a:r>
                        <a:rPr lang="en-US" sz="1800" u="none" strike="noStrike" dirty="0">
                          <a:effectLst/>
                        </a:rPr>
                        <a:t>Allocation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$134.5M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23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Port Authority FAA Cares Act Funds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$36.8M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162279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Federal Transit Administration Cares Act Grant (FTA)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$19.2M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977336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Community Development Block Grant (CDBG)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$1.9M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388079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Emergency Solutions Grant - 2 (ESG)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$1.8M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429167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 Housing Finance 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206444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Florida Housing Finance Corporation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11080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Low Income Housing Energy Assistance Program (LIHEAP)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$1.4M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172676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Emergency Solutions Grant 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(ESG)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$0.9M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2500275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Florida Department of Transportation CARES Act Funding (FDOT)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$0.8M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3331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Public Safety CARES Act Provider Relief Fund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$0.7M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99441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Community Service Block Grant (CSBG)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$0.5M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398499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Sheriff CESF Grant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$0.3M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3140037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$201.1M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640080" marT="7620" marB="0" anchor="ctr"/>
                </a:tc>
                <a:extLst>
                  <a:ext uri="{0D108BD9-81ED-4DB2-BD59-A6C34878D82A}">
                    <a16:rowId xmlns:a16="http://schemas.microsoft.com/office/drawing/2014/main" val="3981335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3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18"/>
            <a:ext cx="10515600" cy="87655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LeeCARES Programs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30619"/>
              </p:ext>
            </p:extLst>
          </p:nvPr>
        </p:nvGraphicFramePr>
        <p:xfrm>
          <a:off x="396238" y="717430"/>
          <a:ext cx="11399523" cy="588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547">
                  <a:extLst>
                    <a:ext uri="{9D8B030D-6E8A-4147-A177-3AD203B41FA5}">
                      <a16:colId xmlns:a16="http://schemas.microsoft.com/office/drawing/2014/main" val="2128037441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1866653058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2556077264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1982778741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3718481432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1620890644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55815004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3270895830"/>
                    </a:ext>
                  </a:extLst>
                </a:gridCol>
                <a:gridCol w="1028372">
                  <a:extLst>
                    <a:ext uri="{9D8B030D-6E8A-4147-A177-3AD203B41FA5}">
                      <a16:colId xmlns:a16="http://schemas.microsoft.com/office/drawing/2014/main" val="335839731"/>
                    </a:ext>
                  </a:extLst>
                </a:gridCol>
              </a:tblGrid>
              <a:tr h="35691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March 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April 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May 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June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July 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August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Sept 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Oct 2020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057474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Assistance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 Support Call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 Center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064250"/>
                  </a:ext>
                </a:extLst>
              </a:tr>
              <a:tr h="390158">
                <a:tc>
                  <a:txBody>
                    <a:bodyPr/>
                    <a:lstStyle/>
                    <a:p>
                      <a:r>
                        <a:rPr lang="en-US" sz="1050" b="1" baseline="0" dirty="0" smtClean="0"/>
                        <a:t>Individual Assistance Round 1</a:t>
                      </a:r>
                    </a:p>
                    <a:p>
                      <a:r>
                        <a:rPr lang="en-US" sz="1050" b="1" baseline="0" dirty="0" smtClean="0"/>
                        <a:t>(Rent, Mortgage, Utilities)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965501"/>
                  </a:ext>
                </a:extLst>
              </a:tr>
              <a:tr h="390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/>
                        <a:t>Individual Assistance Round 2</a:t>
                      </a:r>
                      <a:br>
                        <a:rPr lang="en-US" sz="1050" b="1" baseline="0" dirty="0" smtClean="0"/>
                      </a:br>
                      <a:r>
                        <a:rPr lang="en-US" sz="1050" b="1" baseline="0" dirty="0" smtClean="0"/>
                        <a:t>(Rent, Mortgage, Utilities)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03848"/>
                  </a:ext>
                </a:extLst>
              </a:tr>
              <a:tr h="390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/>
                        <a:t>Individual Utilities Assistance Round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626034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Small Business PPE Assistance Round 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262895"/>
                  </a:ext>
                </a:extLst>
              </a:tr>
              <a:tr h="390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Business PPE Assistance Round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133848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Small Business Relaunch Assistance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57595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Small Business</a:t>
                      </a:r>
                      <a:r>
                        <a:rPr lang="en-US" sz="1050" b="1" baseline="0" dirty="0" smtClean="0"/>
                        <a:t> Rehire Assistance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187328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Non Profit</a:t>
                      </a:r>
                      <a:r>
                        <a:rPr lang="en-US" sz="1050" b="1" baseline="0" dirty="0" smtClean="0"/>
                        <a:t> Rehire Assistance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287444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Non Profit Human</a:t>
                      </a:r>
                      <a:r>
                        <a:rPr lang="en-US" sz="1050" b="1" baseline="0" dirty="0" smtClean="0"/>
                        <a:t> Services Grants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202656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Childcare</a:t>
                      </a:r>
                      <a:r>
                        <a:rPr lang="en-US" sz="1050" b="1" baseline="0" dirty="0" smtClean="0"/>
                        <a:t> Scholarships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881650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Childcare Facility Disinfecting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929884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baseline="0" dirty="0" smtClean="0"/>
                        <a:t>Food Pantry Grants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320196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Food Bank Distribution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406097"/>
                  </a:ext>
                </a:extLst>
              </a:tr>
              <a:tr h="35691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PPE Distribution State</a:t>
                      </a:r>
                      <a:r>
                        <a:rPr lang="en-US" sz="1050" b="1" baseline="0" dirty="0" smtClean="0"/>
                        <a:t> Mission</a:t>
                      </a:r>
                      <a:r>
                        <a:rPr lang="en-US" sz="1050" b="1" dirty="0" smtClean="0"/>
                        <a:t> and Government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34317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54557" y="6285107"/>
            <a:ext cx="7632493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March 15, 2020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6500191" y="1117858"/>
            <a:ext cx="4167809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May 26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6500192" y="1462987"/>
            <a:ext cx="2696818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May 26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500191" y="3447504"/>
            <a:ext cx="1225826" cy="2976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May 26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779238" y="3786736"/>
            <a:ext cx="2862672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July 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88668" y="4122446"/>
            <a:ext cx="2853241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July </a:t>
            </a:r>
            <a:r>
              <a:rPr lang="en-US" sz="1200" dirty="0" smtClean="0"/>
              <a:t>6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500190" y="4863603"/>
            <a:ext cx="5291409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May 26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6685722" y="5209731"/>
            <a:ext cx="5105878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June 1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6783671" y="5582472"/>
            <a:ext cx="5007928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June 8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783859" y="5968314"/>
            <a:ext cx="5003191" cy="2468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June 8</a:t>
            </a:r>
            <a:endParaRPr lang="en-US" sz="1200" dirty="0"/>
          </a:p>
        </p:txBody>
      </p:sp>
      <p:cxnSp>
        <p:nvCxnSpPr>
          <p:cNvPr id="27" name="Straight Arrow Connector 26"/>
          <p:cNvCxnSpPr>
            <a:stCxn id="62" idx="3"/>
            <a:endCxn id="5" idx="1"/>
          </p:cNvCxnSpPr>
          <p:nvPr/>
        </p:nvCxnSpPr>
        <p:spPr>
          <a:xfrm>
            <a:off x="3941022" y="6421699"/>
            <a:ext cx="213535" cy="2746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2" idx="3"/>
            <a:endCxn id="13" idx="1"/>
          </p:cNvCxnSpPr>
          <p:nvPr/>
        </p:nvCxnSpPr>
        <p:spPr>
          <a:xfrm>
            <a:off x="3925499" y="1233904"/>
            <a:ext cx="2574692" cy="23292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3" idx="1"/>
            <a:endCxn id="16" idx="1"/>
          </p:cNvCxnSpPr>
          <p:nvPr/>
        </p:nvCxnSpPr>
        <p:spPr>
          <a:xfrm>
            <a:off x="3859620" y="1602064"/>
            <a:ext cx="2640572" cy="261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0191" y="2748267"/>
            <a:ext cx="649357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May 26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54" idx="3"/>
            <a:endCxn id="36" idx="1"/>
          </p:cNvCxnSpPr>
          <p:nvPr/>
        </p:nvCxnSpPr>
        <p:spPr>
          <a:xfrm>
            <a:off x="3918875" y="2865100"/>
            <a:ext cx="2581316" cy="22505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5" idx="3"/>
            <a:endCxn id="21" idx="1"/>
          </p:cNvCxnSpPr>
          <p:nvPr/>
        </p:nvCxnSpPr>
        <p:spPr>
          <a:xfrm>
            <a:off x="3925499" y="3574352"/>
            <a:ext cx="2574692" cy="21968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6" idx="3"/>
            <a:endCxn id="24" idx="1"/>
          </p:cNvCxnSpPr>
          <p:nvPr/>
        </p:nvCxnSpPr>
        <p:spPr>
          <a:xfrm>
            <a:off x="3925499" y="3922897"/>
            <a:ext cx="3853739" cy="3177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7" idx="3"/>
            <a:endCxn id="29" idx="1"/>
          </p:cNvCxnSpPr>
          <p:nvPr/>
        </p:nvCxnSpPr>
        <p:spPr>
          <a:xfrm flipV="1">
            <a:off x="3925506" y="4261784"/>
            <a:ext cx="3863162" cy="9526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8" idx="3"/>
            <a:endCxn id="31" idx="1"/>
          </p:cNvCxnSpPr>
          <p:nvPr/>
        </p:nvCxnSpPr>
        <p:spPr>
          <a:xfrm>
            <a:off x="3925499" y="4994697"/>
            <a:ext cx="2574691" cy="8244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9" idx="3"/>
          </p:cNvCxnSpPr>
          <p:nvPr/>
        </p:nvCxnSpPr>
        <p:spPr>
          <a:xfrm>
            <a:off x="3925501" y="5339665"/>
            <a:ext cx="2760221" cy="7586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7" idx="1"/>
          </p:cNvCxnSpPr>
          <p:nvPr/>
        </p:nvCxnSpPr>
        <p:spPr>
          <a:xfrm>
            <a:off x="3941022" y="5701221"/>
            <a:ext cx="2842649" cy="20589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1" idx="3"/>
            <a:endCxn id="40" idx="1"/>
          </p:cNvCxnSpPr>
          <p:nvPr/>
        </p:nvCxnSpPr>
        <p:spPr>
          <a:xfrm>
            <a:off x="3928629" y="6055246"/>
            <a:ext cx="2855230" cy="36495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866244" y="1094566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3859620" y="1462726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859620" y="2725762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3866244" y="3435014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3866244" y="3783559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3866251" y="4131972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58" name="Rectangle 57"/>
          <p:cNvSpPr/>
          <p:nvPr/>
        </p:nvSpPr>
        <p:spPr>
          <a:xfrm>
            <a:off x="3866244" y="4855359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3866246" y="5200327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3866244" y="5553283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61" name="Rectangle 60"/>
          <p:cNvSpPr/>
          <p:nvPr/>
        </p:nvSpPr>
        <p:spPr>
          <a:xfrm>
            <a:off x="3869374" y="5915908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62" name="Rectangle 61"/>
          <p:cNvSpPr/>
          <p:nvPr/>
        </p:nvSpPr>
        <p:spPr>
          <a:xfrm>
            <a:off x="3881767" y="6282361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18060" y="6451567"/>
            <a:ext cx="2743200" cy="365125"/>
          </a:xfrm>
        </p:spPr>
        <p:txBody>
          <a:bodyPr/>
          <a:lstStyle/>
          <a:p>
            <a:fld id="{D4025811-2B71-4BE0-AB17-1A1E56ECD6F0}" type="slidenum">
              <a:rPr lang="en-US" smtClean="0"/>
              <a:t>2</a:t>
            </a:fld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9197011" y="1899133"/>
            <a:ext cx="1145594" cy="2871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August 17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925499" y="2024645"/>
            <a:ext cx="5271511" cy="16191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869145" y="3078600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64" name="Rectangle 63"/>
          <p:cNvSpPr/>
          <p:nvPr/>
        </p:nvSpPr>
        <p:spPr>
          <a:xfrm>
            <a:off x="3859620" y="1871415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10157791" y="3090081"/>
            <a:ext cx="689113" cy="2865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Sept 15</a:t>
            </a:r>
            <a:endParaRPr lang="en-US" sz="1200" dirty="0"/>
          </a:p>
        </p:txBody>
      </p:sp>
      <p:cxnSp>
        <p:nvCxnSpPr>
          <p:cNvPr id="66" name="Straight Arrow Connector 65"/>
          <p:cNvCxnSpPr>
            <a:stCxn id="63" idx="3"/>
            <a:endCxn id="65" idx="1"/>
          </p:cNvCxnSpPr>
          <p:nvPr/>
        </p:nvCxnSpPr>
        <p:spPr>
          <a:xfrm>
            <a:off x="3928400" y="3217938"/>
            <a:ext cx="6229391" cy="1542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3869145" y="4498012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10600763" y="4489615"/>
            <a:ext cx="1194996" cy="30404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3928400" y="4650602"/>
            <a:ext cx="7513039" cy="24167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641909" y="4511264"/>
            <a:ext cx="11496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Sept  </a:t>
            </a:r>
            <a:r>
              <a:rPr lang="en-US" sz="12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859620" y="2296416"/>
            <a:ext cx="59255" cy="278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11095794" y="2307897"/>
            <a:ext cx="689113" cy="2865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Oct 19</a:t>
            </a:r>
            <a:endParaRPr lang="en-US" sz="1200" dirty="0"/>
          </a:p>
        </p:txBody>
      </p:sp>
      <p:cxnSp>
        <p:nvCxnSpPr>
          <p:cNvPr id="72" name="Straight Arrow Connector 71"/>
          <p:cNvCxnSpPr>
            <a:stCxn id="70" idx="3"/>
            <a:endCxn id="71" idx="1"/>
          </p:cNvCxnSpPr>
          <p:nvPr/>
        </p:nvCxnSpPr>
        <p:spPr>
          <a:xfrm>
            <a:off x="3918875" y="2435754"/>
            <a:ext cx="7176919" cy="1542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29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005357" y="279509"/>
            <a:ext cx="4047822" cy="30423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CALL CENTER OPERATION IS CLOSED.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LeeCARES Assistance Support Call Center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351373" y="300027"/>
            <a:ext cx="523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May 26, 2020  - Sept 30, 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23845"/>
              </p:ext>
            </p:extLst>
          </p:nvPr>
        </p:nvGraphicFramePr>
        <p:xfrm>
          <a:off x="2268360" y="1342925"/>
          <a:ext cx="7521816" cy="2049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4045">
                  <a:extLst>
                    <a:ext uri="{9D8B030D-6E8A-4147-A177-3AD203B41FA5}">
                      <a16:colId xmlns:a16="http://schemas.microsoft.com/office/drawing/2014/main" val="4202012056"/>
                    </a:ext>
                  </a:extLst>
                </a:gridCol>
                <a:gridCol w="2717771">
                  <a:extLst>
                    <a:ext uri="{9D8B030D-6E8A-4147-A177-3AD203B41FA5}">
                      <a16:colId xmlns:a16="http://schemas.microsoft.com/office/drawing/2014/main" val="379334255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Assistance Type</a:t>
                      </a:r>
                      <a:endParaRPr lang="en-US" sz="2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Call</a:t>
                      </a:r>
                      <a:r>
                        <a:rPr lang="en-US" sz="26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Volume</a:t>
                      </a:r>
                      <a:endParaRPr lang="en-US" sz="2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4928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Business Assistance</a:t>
                      </a:r>
                      <a:endParaRPr lang="en-US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7,670</a:t>
                      </a:r>
                      <a:endParaRPr lang="en-US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5436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Human </a:t>
                      </a:r>
                      <a:r>
                        <a:rPr lang="en-US" sz="2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Services Assistance</a:t>
                      </a:r>
                      <a:endParaRPr lang="en-US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58,464</a:t>
                      </a:r>
                      <a:endParaRPr lang="en-US" sz="2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87676"/>
                  </a:ext>
                </a:extLst>
              </a:tr>
              <a:tr h="31794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2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66,134</a:t>
                      </a:r>
                      <a:endParaRPr lang="en-US" sz="2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47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919333"/>
              </p:ext>
            </p:extLst>
          </p:nvPr>
        </p:nvGraphicFramePr>
        <p:xfrm>
          <a:off x="666750" y="3543491"/>
          <a:ext cx="10472506" cy="317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9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LeeCARES Individual Assistance Rounds 1 &amp; 2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57065"/>
              </p:ext>
            </p:extLst>
          </p:nvPr>
        </p:nvGraphicFramePr>
        <p:xfrm>
          <a:off x="308113" y="1463039"/>
          <a:ext cx="2521856" cy="30717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1856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</a:tblGrid>
              <a:tr h="9927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Applications Received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24,255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20789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Applications 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12,784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applications may receive multiple types of assistance. </a:t>
                      </a: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66712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34098"/>
              </p:ext>
            </p:extLst>
          </p:nvPr>
        </p:nvGraphicFramePr>
        <p:xfrm>
          <a:off x="3096354" y="1463040"/>
          <a:ext cx="7991061" cy="490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3909">
                  <a:extLst>
                    <a:ext uri="{9D8B030D-6E8A-4147-A177-3AD203B41FA5}">
                      <a16:colId xmlns:a16="http://schemas.microsoft.com/office/drawing/2014/main" val="3021280389"/>
                    </a:ext>
                  </a:extLst>
                </a:gridCol>
                <a:gridCol w="2392384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  <a:gridCol w="2392384">
                  <a:extLst>
                    <a:ext uri="{9D8B030D-6E8A-4147-A177-3AD203B41FA5}">
                      <a16:colId xmlns:a16="http://schemas.microsoft.com/office/drawing/2014/main" val="3855293107"/>
                    </a:ext>
                  </a:extLst>
                </a:gridCol>
                <a:gridCol w="2392384">
                  <a:extLst>
                    <a:ext uri="{9D8B030D-6E8A-4147-A177-3AD203B41FA5}">
                      <a16:colId xmlns:a16="http://schemas.microsoft.com/office/drawing/2014/main" val="4102195291"/>
                    </a:ext>
                  </a:extLst>
                </a:gridCol>
              </a:tblGrid>
              <a:tr h="38521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Assistance Cases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Payments Approved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Paid per Request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3983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Electric Utility</a:t>
                      </a: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8,347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$2,716,793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$325</a:t>
                      </a:r>
                      <a:endParaRPr lang="en-US" sz="40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Water Utility</a:t>
                      </a: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3,856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$801,436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$208</a:t>
                      </a:r>
                      <a:endParaRPr lang="en-US" sz="40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0164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9,612</a:t>
                      </a:r>
                      <a:endParaRPr lang="en-US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$16,269,915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$1,693</a:t>
                      </a:r>
                      <a:endParaRPr lang="en-US" sz="40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486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Mortgage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3,788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$6,418,095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$1,694</a:t>
                      </a:r>
                      <a:endParaRPr lang="en-US" sz="40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2767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25,603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$26,206,239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784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38930" y="278295"/>
            <a:ext cx="331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26, 2020  - October 31,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1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LeeCARES</a:t>
            </a:r>
            <a:r>
              <a:rPr lang="en-US" sz="3600" dirty="0" smtClean="0"/>
              <a:t> Individual Utilities Assistance – Round 1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66878"/>
              </p:ext>
            </p:extLst>
          </p:nvPr>
        </p:nvGraphicFramePr>
        <p:xfrm>
          <a:off x="308113" y="1463040"/>
          <a:ext cx="2521856" cy="426436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1856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</a:tblGrid>
              <a:tr h="9953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Applications Received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3,309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1104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Initial Review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1,562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667122"/>
                  </a:ext>
                </a:extLst>
              </a:tr>
              <a:tr h="2096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Applications Approved (Paid)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Applications may receive multiple types of assistance. </a:t>
                      </a: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8547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67504"/>
              </p:ext>
            </p:extLst>
          </p:nvPr>
        </p:nvGraphicFramePr>
        <p:xfrm>
          <a:off x="3096354" y="1463040"/>
          <a:ext cx="7991061" cy="3139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3909">
                  <a:extLst>
                    <a:ext uri="{9D8B030D-6E8A-4147-A177-3AD203B41FA5}">
                      <a16:colId xmlns:a16="http://schemas.microsoft.com/office/drawing/2014/main" val="3021280389"/>
                    </a:ext>
                  </a:extLst>
                </a:gridCol>
                <a:gridCol w="2392384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  <a:gridCol w="2392384">
                  <a:extLst>
                    <a:ext uri="{9D8B030D-6E8A-4147-A177-3AD203B41FA5}">
                      <a16:colId xmlns:a16="http://schemas.microsoft.com/office/drawing/2014/main" val="3855293107"/>
                    </a:ext>
                  </a:extLst>
                </a:gridCol>
                <a:gridCol w="2392384">
                  <a:extLst>
                    <a:ext uri="{9D8B030D-6E8A-4147-A177-3AD203B41FA5}">
                      <a16:colId xmlns:a16="http://schemas.microsoft.com/office/drawing/2014/main" val="4102195291"/>
                    </a:ext>
                  </a:extLst>
                </a:gridCol>
              </a:tblGrid>
              <a:tr h="38521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Assistance Cases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Payments </a:t>
                      </a:r>
                      <a:b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i="1" u="none" baseline="0" dirty="0" smtClean="0">
                          <a:solidFill>
                            <a:schemeClr val="tx1"/>
                          </a:solidFill>
                        </a:rPr>
                        <a:t>Requested</a:t>
                      </a:r>
                      <a:endParaRPr lang="en-US" sz="1600" b="1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Paid per Request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3983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Electric Utility</a:t>
                      </a: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1,654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$602,341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$364</a:t>
                      </a:r>
                      <a:endParaRPr lang="en-US" sz="40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Water Utility</a:t>
                      </a: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827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$174,966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$211</a:t>
                      </a:r>
                      <a:endParaRPr lang="en-US" sz="40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01647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2,481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$777,307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784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07017" y="291547"/>
            <a:ext cx="304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October 19 - October 31,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5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LeeCARES</a:t>
            </a:r>
            <a:r>
              <a:rPr lang="en-US" sz="3600" dirty="0" smtClean="0"/>
              <a:t> </a:t>
            </a:r>
            <a:r>
              <a:rPr lang="en-US" sz="3600" b="1" u="sng" dirty="0" smtClean="0"/>
              <a:t>All</a:t>
            </a:r>
            <a:r>
              <a:rPr lang="en-US" sz="3600" dirty="0" smtClean="0"/>
              <a:t> Individual Assistance Programs</a:t>
            </a:r>
            <a:endParaRPr lang="en-US" sz="36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55835432"/>
              </p:ext>
            </p:extLst>
          </p:nvPr>
        </p:nvGraphicFramePr>
        <p:xfrm>
          <a:off x="1038225" y="1558372"/>
          <a:ext cx="10588072" cy="521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8225" y="1189040"/>
            <a:ext cx="23264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Assistance by Location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8930" y="278295"/>
            <a:ext cx="331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26, 2020  - October 31,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1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LeeCARES</a:t>
            </a:r>
            <a:r>
              <a:rPr lang="en-US" sz="3600" dirty="0" smtClean="0"/>
              <a:t> PPE Assistance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38930" y="278295"/>
            <a:ext cx="343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26, 2020  - October 31,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70255"/>
              </p:ext>
            </p:extLst>
          </p:nvPr>
        </p:nvGraphicFramePr>
        <p:xfrm>
          <a:off x="578285" y="1897356"/>
          <a:ext cx="5956944" cy="45519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78472">
                  <a:extLst>
                    <a:ext uri="{9D8B030D-6E8A-4147-A177-3AD203B41FA5}">
                      <a16:colId xmlns:a16="http://schemas.microsoft.com/office/drawing/2014/main" val="2279090201"/>
                    </a:ext>
                  </a:extLst>
                </a:gridCol>
                <a:gridCol w="2978472">
                  <a:extLst>
                    <a:ext uri="{9D8B030D-6E8A-4147-A177-3AD203B41FA5}">
                      <a16:colId xmlns:a16="http://schemas.microsoft.com/office/drawing/2014/main" val="425451205"/>
                    </a:ext>
                  </a:extLst>
                </a:gridCol>
              </a:tblGrid>
              <a:tr h="1341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en-US" sz="180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PPE </a:t>
                      </a:r>
                      <a:r>
                        <a:rPr lang="en-US" sz="18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Round</a:t>
                      </a:r>
                      <a:r>
                        <a:rPr lang="en-US" sz="180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1 &amp; 2 </a:t>
                      </a:r>
                      <a:br>
                        <a:rPr lang="en-US" sz="180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Businesses Assisted =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2,372)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1,321,572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PPE Available for Public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(Distribution by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community partners)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1,016,244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2444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Childcare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186,410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Private Schools (27 schools; 4,988 students)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14,248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432791"/>
                  </a:ext>
                </a:extLst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Distributions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to County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Government Entities:  County Departments, Municipalities, and Constitutionals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2,735,246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5875"/>
                  </a:ext>
                </a:extLst>
              </a:tr>
              <a:tr h="10771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Distributions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 to State Entities:  Assisted Living Facilities/ Nursing Homes,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Emergency  Operations Center 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Web</a:t>
                      </a:r>
                      <a:endParaRPr lang="en-US" sz="18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1,998,184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66321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059222"/>
              </p:ext>
            </p:extLst>
          </p:nvPr>
        </p:nvGraphicFramePr>
        <p:xfrm>
          <a:off x="6766560" y="1897355"/>
          <a:ext cx="4587239" cy="45519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83944">
                  <a:extLst>
                    <a:ext uri="{9D8B030D-6E8A-4147-A177-3AD203B41FA5}">
                      <a16:colId xmlns:a16="http://schemas.microsoft.com/office/drawing/2014/main" val="1654442212"/>
                    </a:ext>
                  </a:extLst>
                </a:gridCol>
                <a:gridCol w="1703295">
                  <a:extLst>
                    <a:ext uri="{9D8B030D-6E8A-4147-A177-3AD203B41FA5}">
                      <a16:colId xmlns:a16="http://schemas.microsoft.com/office/drawing/2014/main" val="3091875926"/>
                    </a:ext>
                  </a:extLst>
                </a:gridCol>
              </a:tblGrid>
              <a:tr h="56889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PPE Equipment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Distributed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49226"/>
                  </a:ext>
                </a:extLst>
              </a:tr>
              <a:tr h="71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Gloves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2,506,095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9655353"/>
                  </a:ext>
                </a:extLst>
              </a:tr>
              <a:tr h="71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Masks and</a:t>
                      </a:r>
                      <a:r>
                        <a:rPr lang="en-US" sz="2000" baseline="0" dirty="0" smtClean="0"/>
                        <a:t> Face Shields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3,757,151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259209"/>
                  </a:ext>
                </a:extLst>
              </a:tr>
              <a:tr h="714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Hand Sanitizer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188,898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8964671"/>
                  </a:ext>
                </a:extLst>
              </a:tr>
              <a:tr h="71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Disinfecting Spray/Wipes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637,268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6748140"/>
                  </a:ext>
                </a:extLst>
              </a:tr>
              <a:tr h="11262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Other PPE Items</a:t>
                      </a:r>
                    </a:p>
                    <a:p>
                      <a:pPr algn="ctr"/>
                      <a:r>
                        <a:rPr lang="en-US" sz="2000" dirty="0" smtClean="0"/>
                        <a:t>(thermometers, gowns, etc.)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182,492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49748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745478"/>
              </p:ext>
            </p:extLst>
          </p:nvPr>
        </p:nvGraphicFramePr>
        <p:xfrm>
          <a:off x="578284" y="1258971"/>
          <a:ext cx="10775515" cy="5817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75515">
                  <a:extLst>
                    <a:ext uri="{9D8B030D-6E8A-4147-A177-3AD203B41FA5}">
                      <a16:colId xmlns:a16="http://schemas.microsoft.com/office/drawing/2014/main" val="2279090201"/>
                    </a:ext>
                  </a:extLst>
                </a:gridCol>
              </a:tblGrid>
              <a:tr h="58179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TOTAL Distributions = 7,271,904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299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6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LeeCARES Small Business Relaunch Assistance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88604"/>
              </p:ext>
            </p:extLst>
          </p:nvPr>
        </p:nvGraphicFramePr>
        <p:xfrm>
          <a:off x="363175" y="1349830"/>
          <a:ext cx="2819399" cy="48597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19399">
                  <a:extLst>
                    <a:ext uri="{9D8B030D-6E8A-4147-A177-3AD203B41FA5}">
                      <a16:colId xmlns:a16="http://schemas.microsoft.com/office/drawing/2014/main" val="2845020978"/>
                    </a:ext>
                  </a:extLst>
                </a:gridCol>
              </a:tblGrid>
              <a:tr h="15227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Received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2,605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78285"/>
                  </a:ext>
                </a:extLst>
              </a:tr>
              <a:tr h="15469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Applications 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1,231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34802"/>
                  </a:ext>
                </a:extLst>
              </a:tr>
              <a:tr h="1790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 Approved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$6,155,000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042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0846" y="1358535"/>
            <a:ext cx="284520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Assistance by Business Type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8930" y="278295"/>
            <a:ext cx="2985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26, 2020  - June 26, 2020</a:t>
            </a:r>
            <a:endParaRPr lang="en-US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584441585"/>
              </p:ext>
            </p:extLst>
          </p:nvPr>
        </p:nvGraphicFramePr>
        <p:xfrm>
          <a:off x="3500846" y="1349828"/>
          <a:ext cx="8406674" cy="550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LeeCARES Small Business Relaunch Assistance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976122" y="1278374"/>
            <a:ext cx="23264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Assistance by Location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8930" y="278295"/>
            <a:ext cx="2985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26, 2020  - June 26, 2020</a:t>
            </a:r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78301878"/>
              </p:ext>
            </p:extLst>
          </p:nvPr>
        </p:nvGraphicFramePr>
        <p:xfrm>
          <a:off x="1209261" y="1728774"/>
          <a:ext cx="10515600" cy="478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5811-2B71-4BE0-AB17-1A1E56ECD6F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3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1127</Words>
  <Application>Microsoft Office PowerPoint</Application>
  <PresentationFormat>Widescreen</PresentationFormat>
  <Paragraphs>357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LeeCARES Programs</vt:lpstr>
      <vt:lpstr>LeeCARES Assistance Support Call Center</vt:lpstr>
      <vt:lpstr>LeeCARES Individual Assistance Rounds 1 &amp; 2</vt:lpstr>
      <vt:lpstr>LeeCARES Individual Utilities Assistance – Round 1</vt:lpstr>
      <vt:lpstr>LeeCARES All Individual Assistance Programs</vt:lpstr>
      <vt:lpstr>LeeCARES PPE Assistance</vt:lpstr>
      <vt:lpstr>LeeCARES Small Business Relaunch Assistance</vt:lpstr>
      <vt:lpstr>LeeCARES Small Business Relaunch Assistance</vt:lpstr>
      <vt:lpstr>LeeCARES Small Business Rehire Assistance</vt:lpstr>
      <vt:lpstr>PowerPoint Presentation</vt:lpstr>
      <vt:lpstr>LeeCARES Childcare Facility Deep-Disinfecting Assistance </vt:lpstr>
      <vt:lpstr>LeeCARES Food Security</vt:lpstr>
      <vt:lpstr>PowerPoint Presentation</vt:lpstr>
      <vt:lpstr>PowerPoint Presentation</vt:lpstr>
      <vt:lpstr>PowerPoint Presentation</vt:lpstr>
    </vt:vector>
  </TitlesOfParts>
  <Company>Lee County BOCC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Posey, Jennifer</dc:creator>
  <cp:lastModifiedBy>Carpenter, Deborah</cp:lastModifiedBy>
  <cp:revision>180</cp:revision>
  <dcterms:created xsi:type="dcterms:W3CDTF">2020-08-20T15:25:43Z</dcterms:created>
  <dcterms:modified xsi:type="dcterms:W3CDTF">2020-11-03T21:08:12Z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8193" name="KwikTag Number">
    <vt:lpwstr>982303326</vt:lpwstr>
  </property>
</Properties>
</file>