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Default Extension="png" ContentType="image/pn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82" r:id="rId1"/>
  </p:sldMasterIdLst>
  <p:notesMasterIdLst>
    <p:notesMasterId r:id="rId15"/>
  </p:notesMasterIdLst>
  <p:handoutMasterIdLst>
    <p:handoutMasterId r:id="rId16"/>
  </p:handoutMasterIdLst>
  <p:sldIdLst>
    <p:sldId id="300" r:id="rId2"/>
    <p:sldId id="387" r:id="rId3"/>
    <p:sldId id="415" r:id="rId4"/>
    <p:sldId id="414" r:id="rId5"/>
    <p:sldId id="422" r:id="rId6"/>
    <p:sldId id="398" r:id="rId7"/>
    <p:sldId id="417" r:id="rId8"/>
    <p:sldId id="421" r:id="rId9"/>
    <p:sldId id="416" r:id="rId10"/>
    <p:sldId id="418" r:id="rId11"/>
    <p:sldId id="420" r:id="rId12"/>
    <p:sldId id="423" r:id="rId13"/>
    <p:sldId id="413" r:id="rId14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  <p15:guide id="3" pos="216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unnbd" initials="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DCE1"/>
    <a:srgbClr val="788966"/>
    <a:srgbClr val="837A8F"/>
    <a:srgbClr val="6F8C8B"/>
    <a:srgbClr val="9F8C6F"/>
    <a:srgbClr val="A28E6A"/>
    <a:srgbClr val="AC9871"/>
    <a:srgbClr val="B4A178"/>
    <a:srgbClr val="BFAD80"/>
    <a:srgbClr val="CBB9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25" autoAdjust="0"/>
    <p:restoredTop sz="74598" autoAdjust="0"/>
  </p:normalViewPr>
  <p:slideViewPr>
    <p:cSldViewPr snapToGrid="0">
      <p:cViewPr varScale="1">
        <p:scale>
          <a:sx n="43" d="100"/>
          <a:sy n="43" d="100"/>
        </p:scale>
        <p:origin x="1867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508" y="956"/>
      </p:cViewPr>
      <p:guideLst>
        <p:guide orient="horz" pos="2928"/>
        <p:guide pos="220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513" y="0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53CF2-8212-4AC6-AB10-9AF0DD85F925}" type="datetimeFigureOut">
              <a:rPr lang="en-US" smtClean="0"/>
              <a:pPr/>
              <a:t>11/5/2020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513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2E5C3-39C0-4919-A934-DD996136DC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8C58679-2125-4238-84B2-40D4D4116353}" type="datetimeFigureOut">
              <a:rPr lang="en-US" smtClean="0"/>
              <a:pPr/>
              <a:t>11/5/2020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376835F-8BB8-4162-8A84-2D47B3BCDD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835F-8BB8-4162-8A84-2D47B3BCDDA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835F-8BB8-4162-8A84-2D47B3BCDDA2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835F-8BB8-4162-8A84-2D47B3BCDDA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835F-8BB8-4162-8A84-2D47B3BCDDA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835F-8BB8-4162-8A84-2D47B3BCDDA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835F-8BB8-4162-8A84-2D47B3BCDDA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835F-8BB8-4162-8A84-2D47B3BCDDA2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835F-8BB8-4162-8A84-2D47B3BCDDA2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835F-8BB8-4162-8A84-2D47B3BCDDA2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835F-8BB8-4162-8A84-2D47B3BCDDA2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D19E-4C74-47F1-9B49-CB2FB05E484C}" type="datetime1">
              <a:rPr lang="en-US" smtClean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9178-B45E-419C-AB0C-9D737E8187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210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5B08D-D02D-40E7-9346-8E5674BE6C62}" type="datetime1">
              <a:rPr lang="en-US" smtClean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9178-B45E-419C-AB0C-9D737E8187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206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AA89-99EC-4F11-8EEF-17A1FC908E2D}" type="datetime1">
              <a:rPr lang="en-US" smtClean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9178-B45E-419C-AB0C-9D737E8187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26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A6EE-69F1-47C3-9632-C2AFCF3B3E4A}" type="datetime1">
              <a:rPr lang="en-US" smtClean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9178-B45E-419C-AB0C-9D737E8187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826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469B-E33A-437C-B9C9-0987F99CD3B6}" type="datetime1">
              <a:rPr lang="en-US" smtClean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9178-B45E-419C-AB0C-9D737E8187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61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7245-3F5D-4180-9F30-42382D32DB18}" type="datetime1">
              <a:rPr lang="en-US" smtClean="0"/>
              <a:pPr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9178-B45E-419C-AB0C-9D737E8187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723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A1BA-AA9C-4969-AB81-350CEBDB799D}" type="datetime1">
              <a:rPr lang="en-US" smtClean="0"/>
              <a:pPr/>
              <a:t>11/5/2020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9178-B45E-419C-AB0C-9D737E8187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28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2318-B5D9-4D53-8230-27F8D6E637DF}" type="datetime1">
              <a:rPr lang="en-US" smtClean="0"/>
              <a:pPr/>
              <a:t>11/5/2020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9178-B45E-419C-AB0C-9D737E8187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33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F847-4A0C-4BC5-8421-3615398FE70F}" type="datetime1">
              <a:rPr lang="en-US" smtClean="0"/>
              <a:pPr/>
              <a:t>11/5/2020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9178-B45E-419C-AB0C-9D737E8187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63AC-DC63-49F9-9023-13DBBA7FF271}" type="datetime1">
              <a:rPr lang="en-US" smtClean="0"/>
              <a:pPr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9178-B45E-419C-AB0C-9D737E8187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163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FA8E2-4BCF-474E-9FD6-5C76871DBF6D}" type="datetime1">
              <a:rPr lang="en-US" smtClean="0"/>
              <a:pPr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9178-B45E-419C-AB0C-9D737E8187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9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94C82-F91F-42E0-8A05-85D1B1F16EE0}" type="datetime1">
              <a:rPr lang="en-US" smtClean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A9178-B45E-419C-AB0C-9D737E8187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70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3" r:id="rId1"/>
    <p:sldLayoutId id="2147484484" r:id="rId2"/>
    <p:sldLayoutId id="2147484485" r:id="rId3"/>
    <p:sldLayoutId id="2147484486" r:id="rId4"/>
    <p:sldLayoutId id="2147484487" r:id="rId5"/>
    <p:sldLayoutId id="2147484488" r:id="rId6"/>
    <p:sldLayoutId id="2147484489" r:id="rId7"/>
    <p:sldLayoutId id="2147484490" r:id="rId8"/>
    <p:sldLayoutId id="2147484491" r:id="rId9"/>
    <p:sldLayoutId id="2147484492" r:id="rId10"/>
    <p:sldLayoutId id="214748449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3551" y="914397"/>
            <a:ext cx="10694437" cy="468397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81977" y="4814116"/>
            <a:ext cx="7123918" cy="1437684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66799" y="1284517"/>
            <a:ext cx="10129935" cy="3959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5124" y="1414914"/>
            <a:ext cx="8915400" cy="270469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cs typeface="Arial" pitchFamily="34" charset="0"/>
              </a:rPr>
              <a:t/>
            </a:r>
            <a:br>
              <a:rPr lang="en-US" dirty="0" smtClean="0">
                <a:cs typeface="Arial" pitchFamily="34" charset="0"/>
              </a:rPr>
            </a:br>
            <a:r>
              <a:rPr lang="en-US" dirty="0" smtClean="0">
                <a:cs typeface="Arial" pitchFamily="34" charset="0"/>
              </a:rPr>
              <a:t>Backyard Chickens</a:t>
            </a:r>
            <a:br>
              <a:rPr lang="en-US" dirty="0" smtClean="0">
                <a:cs typeface="Arial" pitchFamily="34" charset="0"/>
              </a:rPr>
            </a:br>
            <a:r>
              <a:rPr lang="en-US" sz="3100" b="1" dirty="0" smtClean="0">
                <a:cs typeface="Arial" pitchFamily="34" charset="0"/>
              </a:rPr>
              <a:t/>
            </a:r>
            <a:br>
              <a:rPr lang="en-US" sz="3100" b="1" dirty="0" smtClean="0">
                <a:cs typeface="Arial" pitchFamily="34" charset="0"/>
              </a:rPr>
            </a:br>
            <a:r>
              <a:rPr lang="en-US" sz="3100" b="1" dirty="0" smtClean="0">
                <a:cs typeface="Arial" pitchFamily="34" charset="0"/>
              </a:rPr>
              <a:t>LDC Amendments </a:t>
            </a:r>
            <a:br>
              <a:rPr lang="en-US" sz="3100" b="1" dirty="0" smtClean="0">
                <a:cs typeface="Arial" pitchFamily="34" charset="0"/>
              </a:rPr>
            </a:br>
            <a:r>
              <a:rPr lang="en-US" sz="3100" b="1" dirty="0" smtClean="0">
                <a:cs typeface="Arial" pitchFamily="34" charset="0"/>
              </a:rPr>
              <a:t>Sections 34-694, 34-735, and 34-1294</a:t>
            </a:r>
            <a:endParaRPr lang="en-US" sz="3100" b="1" dirty="0"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16099" y="4244942"/>
            <a:ext cx="6823782" cy="1866903"/>
          </a:xfrm>
          <a:prstGeom prst="rect">
            <a:avLst/>
          </a:prstGeom>
          <a:solidFill>
            <a:srgbClr val="EDDFC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16964" y="4530556"/>
            <a:ext cx="7053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Executive Regulatory Oversight Committee</a:t>
            </a:r>
            <a:endParaRPr lang="en-US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51103" y="489825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+mj-lt"/>
                <a:cs typeface="Arial" pitchFamily="34" charset="0"/>
              </a:rPr>
              <a:t>November 4, 2020</a:t>
            </a:r>
            <a:endParaRPr lang="en-US" dirty="0">
              <a:latin typeface="+mj-lt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319" y="5388827"/>
            <a:ext cx="1500489" cy="5004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cs typeface="Arial" pitchFamily="34" charset="0"/>
              </a:rPr>
              <a:t>Request</a:t>
            </a:r>
            <a:endParaRPr lang="en-US" sz="4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6250" y="781050"/>
            <a:ext cx="11410950" cy="5740066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Property must meet minimum dimensional requirements for the zoning district</a:t>
            </a:r>
          </a:p>
          <a:p>
            <a:r>
              <a:rPr lang="en-US" sz="3600" dirty="0" smtClean="0"/>
              <a:t>Chickens must be housed in a coop with outdoor run area:</a:t>
            </a:r>
          </a:p>
          <a:p>
            <a:pPr lvl="1"/>
            <a:r>
              <a:rPr lang="en-US" sz="2800" dirty="0" smtClean="0"/>
              <a:t>Must be properly ventilated and predator-resistant</a:t>
            </a:r>
          </a:p>
          <a:p>
            <a:pPr lvl="1"/>
            <a:r>
              <a:rPr lang="en-US" sz="2800" dirty="0" smtClean="0"/>
              <a:t>May not exceed 120 square feet in area or eight (8) feet in height</a:t>
            </a:r>
          </a:p>
          <a:p>
            <a:pPr lvl="1"/>
            <a:r>
              <a:rPr lang="en-US" sz="2800" dirty="0" smtClean="0"/>
              <a:t>Must be located in the rear yard</a:t>
            </a:r>
          </a:p>
          <a:p>
            <a:pPr lvl="1"/>
            <a:r>
              <a:rPr lang="en-US" sz="2800" dirty="0" smtClean="0"/>
              <a:t>Must be set back 15 feet from adjacent property lines</a:t>
            </a:r>
          </a:p>
          <a:p>
            <a:pPr lvl="1"/>
            <a:r>
              <a:rPr lang="en-US" sz="2800" dirty="0" smtClean="0"/>
              <a:t>Must be set back 10 feet from a man-made waterbody and 25 feet from natural waterbody</a:t>
            </a:r>
          </a:p>
          <a:p>
            <a:r>
              <a:rPr lang="en-US" sz="3600" dirty="0" smtClean="0"/>
              <a:t>Continuous visual screening (six feet in height) must be provided along side/rear property lines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FBA9178-B45E-419C-AB0C-9D737E81874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922"/>
          <a:stretch/>
        </p:blipFill>
        <p:spPr>
          <a:xfrm>
            <a:off x="11927903" y="6456786"/>
            <a:ext cx="240770" cy="381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2410" y="-21364"/>
            <a:ext cx="12215060" cy="65487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1F2D5A"/>
              </a:solidFill>
              <a:latin typeface="+mj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12192000" cy="6627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Supplementary Regulations (Existing and Proposed)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cs typeface="Arial" pitchFamily="34" charset="0"/>
              </a:rPr>
              <a:t>Request</a:t>
            </a:r>
            <a:endParaRPr lang="en-US" sz="4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6250" y="781050"/>
            <a:ext cx="11410950" cy="5740066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 smtClean="0"/>
              <a:t>Site plan depicting</a:t>
            </a:r>
            <a:r>
              <a:rPr lang="en-US" sz="3600" dirty="0" smtClean="0"/>
              <a:t>:</a:t>
            </a:r>
          </a:p>
          <a:p>
            <a:pPr lvl="1"/>
            <a:r>
              <a:rPr lang="en-US" dirty="0" smtClean="0"/>
              <a:t>Property dimensions</a:t>
            </a:r>
          </a:p>
          <a:p>
            <a:pPr lvl="1"/>
            <a:r>
              <a:rPr lang="en-US" dirty="0" smtClean="0"/>
              <a:t>Size/location of all structures</a:t>
            </a:r>
          </a:p>
          <a:p>
            <a:pPr lvl="1"/>
            <a:r>
              <a:rPr lang="en-US" dirty="0" smtClean="0"/>
              <a:t>Setbacks</a:t>
            </a:r>
          </a:p>
          <a:p>
            <a:pPr lvl="1"/>
            <a:r>
              <a:rPr lang="en-US" dirty="0" smtClean="0"/>
              <a:t>Required Screening</a:t>
            </a:r>
          </a:p>
          <a:p>
            <a:r>
              <a:rPr lang="en-US" sz="3500" dirty="0" smtClean="0"/>
              <a:t>Chicken coop plan depicting</a:t>
            </a:r>
            <a:r>
              <a:rPr lang="en-US" sz="3900" dirty="0" smtClean="0"/>
              <a:t>:</a:t>
            </a:r>
          </a:p>
          <a:p>
            <a:pPr lvl="1"/>
            <a:r>
              <a:rPr lang="en-US" dirty="0" smtClean="0"/>
              <a:t>Dimensions (including height) of coop and outdoor run</a:t>
            </a:r>
          </a:p>
          <a:p>
            <a:pPr lvl="1"/>
            <a:r>
              <a:rPr lang="en-US" dirty="0" smtClean="0"/>
              <a:t>Proposed construction materials</a:t>
            </a:r>
          </a:p>
          <a:p>
            <a:pPr lvl="1"/>
            <a:r>
              <a:rPr lang="en-US" dirty="0" smtClean="0"/>
              <a:t>Predator-resistant design features</a:t>
            </a:r>
          </a:p>
          <a:p>
            <a:r>
              <a:rPr lang="en-US" sz="3500" dirty="0" smtClean="0"/>
              <a:t>Additional information:</a:t>
            </a:r>
          </a:p>
          <a:p>
            <a:pPr lvl="1"/>
            <a:r>
              <a:rPr lang="en-US" dirty="0" smtClean="0"/>
              <a:t>Proposed number of chickens</a:t>
            </a:r>
          </a:p>
          <a:p>
            <a:pPr lvl="1"/>
            <a:r>
              <a:rPr lang="en-US" dirty="0" smtClean="0"/>
              <a:t>Description of manure management method</a:t>
            </a:r>
          </a:p>
          <a:p>
            <a:pPr lvl="1"/>
            <a:r>
              <a:rPr lang="en-US" dirty="0" smtClean="0"/>
              <a:t>Letters of no objection from adjacent property owners</a:t>
            </a:r>
          </a:p>
          <a:p>
            <a:pPr lvl="1"/>
            <a:r>
              <a:rPr lang="en-US" dirty="0" smtClean="0"/>
              <a:t>Proof of completion of poultry keeping class offered through the University of Florida Agricultural Extension Service</a:t>
            </a:r>
          </a:p>
          <a:p>
            <a:pPr lvl="1"/>
            <a:endParaRPr lang="en-US" dirty="0" smtClean="0"/>
          </a:p>
          <a:p>
            <a:pPr lvl="1"/>
            <a:endParaRPr lang="en-US" sz="3200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FBA9178-B45E-419C-AB0C-9D737E81874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922"/>
          <a:stretch/>
        </p:blipFill>
        <p:spPr>
          <a:xfrm>
            <a:off x="11927903" y="6456786"/>
            <a:ext cx="240770" cy="381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2410" y="-21364"/>
            <a:ext cx="12215060" cy="65487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1F2D5A"/>
              </a:solidFill>
              <a:latin typeface="+mj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12192000" cy="6627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Permitting Requirements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cs typeface="Arial" pitchFamily="34" charset="0"/>
              </a:rPr>
              <a:t>Request</a:t>
            </a:r>
            <a:endParaRPr lang="en-US" sz="4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6250" y="781050"/>
            <a:ext cx="11410950" cy="5740066"/>
          </a:xfrm>
        </p:spPr>
        <p:txBody>
          <a:bodyPr>
            <a:normAutofit/>
          </a:bodyPr>
          <a:lstStyle/>
          <a:p>
            <a:r>
              <a:rPr lang="en-US" sz="3500" dirty="0" smtClean="0"/>
              <a:t>LDCAC considered amendments on October 9, 2020</a:t>
            </a:r>
          </a:p>
          <a:p>
            <a:pPr lvl="1"/>
            <a:r>
              <a:rPr lang="en-US" dirty="0" smtClean="0"/>
              <a:t>Recommended the BCC NOT ADOPT the proposed amendments, citing concerns related to:</a:t>
            </a:r>
          </a:p>
          <a:p>
            <a:pPr lvl="2"/>
            <a:r>
              <a:rPr lang="en-US" dirty="0" smtClean="0"/>
              <a:t>Compatibility (nuisance-related impacts (i.e.., noise, smell))</a:t>
            </a:r>
          </a:p>
          <a:p>
            <a:pPr lvl="2"/>
            <a:r>
              <a:rPr lang="en-US" dirty="0" smtClean="0"/>
              <a:t>Code enforcement burden</a:t>
            </a:r>
          </a:p>
          <a:p>
            <a:pPr lvl="2"/>
            <a:r>
              <a:rPr lang="en-US" dirty="0" smtClean="0"/>
              <a:t> Infighting between neighbors</a:t>
            </a:r>
          </a:p>
          <a:p>
            <a:r>
              <a:rPr lang="en-US" sz="3500" dirty="0" smtClean="0"/>
              <a:t>LPA considered amendments on October 26, 2020</a:t>
            </a:r>
          </a:p>
          <a:p>
            <a:pPr lvl="1"/>
            <a:r>
              <a:rPr lang="en-US" dirty="0" smtClean="0"/>
              <a:t>Found proposed amendments INCONSISTENT with the Lee Plan</a:t>
            </a:r>
          </a:p>
          <a:p>
            <a:pPr lvl="2"/>
            <a:r>
              <a:rPr lang="en-US" dirty="0" smtClean="0"/>
              <a:t>Cited, in part, Lee Plan Policy 135.9.6, which states:</a:t>
            </a:r>
          </a:p>
          <a:p>
            <a:pPr lvl="2" indent="0">
              <a:buNone/>
            </a:pPr>
            <a:r>
              <a:rPr lang="en-US" i="1" dirty="0" smtClean="0"/>
              <a:t>Lee County will administer the planning, zoning, and development review process in such a manner that proposed land uses acceptably minimize adverse drainage, environmental, spatial, traffic, noise, and glare impacts, as specified in county development regulations, upon adjacent residential properties, while maximizing aesthetic qualities.”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pPr lvl="1"/>
            <a:endParaRPr lang="en-US" sz="3200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FBA9178-B45E-419C-AB0C-9D737E81874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922"/>
          <a:stretch/>
        </p:blipFill>
        <p:spPr>
          <a:xfrm>
            <a:off x="11927903" y="6456786"/>
            <a:ext cx="240770" cy="381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2410" y="-21364"/>
            <a:ext cx="12215060" cy="65487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1F2D5A"/>
              </a:solidFill>
              <a:latin typeface="+mj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12192000" cy="6627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Committee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Review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cs typeface="Arial" pitchFamily="34" charset="0"/>
              </a:rPr>
              <a:t>Request</a:t>
            </a:r>
            <a:endParaRPr lang="en-US" sz="4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FBA9178-B45E-419C-AB0C-9D737E81874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922"/>
          <a:stretch/>
        </p:blipFill>
        <p:spPr>
          <a:xfrm>
            <a:off x="11927903" y="6456786"/>
            <a:ext cx="240770" cy="381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2410" y="-21364"/>
            <a:ext cx="12215060" cy="65487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1F2D5A"/>
              </a:solidFill>
              <a:latin typeface="+mj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12192000" cy="6627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13"/>
          <p:cNvSpPr>
            <a:spLocks noGrp="1"/>
          </p:cNvSpPr>
          <p:nvPr>
            <p:ph idx="1"/>
          </p:nvPr>
        </p:nvSpPr>
        <p:spPr>
          <a:xfrm>
            <a:off x="485775" y="781050"/>
            <a:ext cx="11220450" cy="5646644"/>
          </a:xfrm>
        </p:spPr>
        <p:txBody>
          <a:bodyPr>
            <a:normAutofit/>
          </a:bodyPr>
          <a:lstStyle/>
          <a:p>
            <a:pPr marL="6350" indent="12700" algn="ctr" defTabSz="295275">
              <a:buNone/>
              <a:tabLst>
                <a:tab pos="10461625" algn="l"/>
              </a:tabLst>
            </a:pPr>
            <a:endParaRPr lang="en-US" sz="3600" i="1" dirty="0" smtClean="0"/>
          </a:p>
          <a:p>
            <a:pPr marL="6350" indent="12700" algn="ctr" defTabSz="295275">
              <a:buNone/>
              <a:tabLst>
                <a:tab pos="10461625" algn="l"/>
              </a:tabLst>
            </a:pPr>
            <a:endParaRPr lang="en-US" sz="3600" i="1" dirty="0" smtClean="0"/>
          </a:p>
          <a:p>
            <a:pPr marL="6350" indent="12700" algn="ctr" defTabSz="295275">
              <a:buNone/>
              <a:tabLst>
                <a:tab pos="10461625" algn="l"/>
              </a:tabLst>
            </a:pPr>
            <a:endParaRPr lang="en-US" sz="3600" i="1" dirty="0" smtClean="0"/>
          </a:p>
          <a:p>
            <a:pPr marL="6350" indent="12700" algn="ctr" defTabSz="295275">
              <a:buNone/>
              <a:tabLst>
                <a:tab pos="10461625" algn="l"/>
              </a:tabLst>
            </a:pPr>
            <a:endParaRPr lang="en-US" sz="3600" i="1" dirty="0" smtClean="0"/>
          </a:p>
          <a:p>
            <a:pPr marL="6350" indent="12700" algn="ctr" defTabSz="295275">
              <a:buNone/>
              <a:tabLst>
                <a:tab pos="10461625" algn="l"/>
              </a:tabLst>
            </a:pPr>
            <a:r>
              <a:rPr lang="en-US" sz="4800" i="1" dirty="0" smtClean="0"/>
              <a:t>Questions and Discussion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cs typeface="Arial" pitchFamily="34" charset="0"/>
              </a:rPr>
              <a:t>Request</a:t>
            </a:r>
            <a:endParaRPr lang="en-US" sz="4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6250" y="781050"/>
            <a:ext cx="11410950" cy="574006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June 2, 2020 </a:t>
            </a:r>
          </a:p>
          <a:p>
            <a:pPr lvl="1"/>
            <a:r>
              <a:rPr lang="en-US" sz="2800" dirty="0" smtClean="0"/>
              <a:t>Board of County Commissioners directed staff to prepare amendments to the Land Development Code (LDC) to allow the keeping and raising of chickens in residential areas</a:t>
            </a:r>
          </a:p>
          <a:p>
            <a:r>
              <a:rPr lang="en-US" sz="3200" dirty="0" smtClean="0"/>
              <a:t>June 2020 – September 2020</a:t>
            </a:r>
          </a:p>
          <a:p>
            <a:pPr lvl="1"/>
            <a:r>
              <a:rPr lang="en-US" sz="2800" dirty="0" smtClean="0"/>
              <a:t>Staff research and preparation of draft amendments</a:t>
            </a:r>
          </a:p>
          <a:p>
            <a:r>
              <a:rPr lang="en-US" sz="3200" dirty="0" smtClean="0"/>
              <a:t>October 2020 – November 2020</a:t>
            </a:r>
          </a:p>
          <a:p>
            <a:pPr lvl="1"/>
            <a:r>
              <a:rPr lang="en-US" sz="2800" dirty="0" smtClean="0"/>
              <a:t>Committee review process (LDCAC, LPA, EROC)</a:t>
            </a:r>
          </a:p>
          <a:p>
            <a:r>
              <a:rPr lang="en-US" sz="3200" dirty="0" smtClean="0"/>
              <a:t>January 2021 – February 2021</a:t>
            </a:r>
          </a:p>
          <a:p>
            <a:pPr lvl="1"/>
            <a:r>
              <a:rPr lang="en-US" sz="2800" dirty="0" smtClean="0"/>
              <a:t>Public hearings before Board of County Commissioners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FBA9178-B45E-419C-AB0C-9D737E81874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922"/>
          <a:stretch/>
        </p:blipFill>
        <p:spPr>
          <a:xfrm>
            <a:off x="11927903" y="6456786"/>
            <a:ext cx="240770" cy="381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2410" y="-21364"/>
            <a:ext cx="12215060" cy="65487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1F2D5A"/>
              </a:solidFill>
              <a:latin typeface="+mj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12192000" cy="6627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Background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History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cs typeface="Arial" pitchFamily="34" charset="0"/>
              </a:rPr>
              <a:t>Request</a:t>
            </a:r>
            <a:endParaRPr lang="en-US" sz="4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6250" y="781050"/>
            <a:ext cx="11410950" cy="574006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Board direction</a:t>
            </a:r>
          </a:p>
          <a:p>
            <a:r>
              <a:rPr lang="en-US" sz="3200" dirty="0" smtClean="0"/>
              <a:t>Regulations established in neighboring or other similar jurisdictions</a:t>
            </a:r>
          </a:p>
          <a:p>
            <a:r>
              <a:rPr lang="en-US" sz="3200" dirty="0" smtClean="0"/>
              <a:t>University of Florida Extension Services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FBA9178-B45E-419C-AB0C-9D737E81874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922"/>
          <a:stretch/>
        </p:blipFill>
        <p:spPr>
          <a:xfrm>
            <a:off x="11927903" y="6456786"/>
            <a:ext cx="240770" cy="381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2410" y="-21364"/>
            <a:ext cx="12215060" cy="65487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1F2D5A"/>
              </a:solidFill>
              <a:latin typeface="+mj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12192000" cy="6627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Considerations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cs typeface="Arial" pitchFamily="34" charset="0"/>
              </a:rPr>
              <a:t>Request</a:t>
            </a:r>
            <a:endParaRPr lang="en-US" sz="4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6250" y="781050"/>
            <a:ext cx="11410950" cy="589407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Existing regulations permit keeping, raising, and breeding of chickens as follows:</a:t>
            </a:r>
          </a:p>
          <a:p>
            <a:pPr lvl="1"/>
            <a:r>
              <a:rPr lang="en-US" sz="2800" dirty="0" smtClean="0"/>
              <a:t>By right in Agricultural (AG-1, AG-2, AG-3) zoning districts (LDC Sec. 34-653).  </a:t>
            </a:r>
          </a:p>
          <a:p>
            <a:pPr lvl="1"/>
            <a:r>
              <a:rPr lang="en-US" sz="2800" dirty="0" smtClean="0"/>
              <a:t>By Special Exception in certain Residential Single-Family (RS-4 and RS-5) zoning districts (LDC Sec. 34-694)</a:t>
            </a:r>
          </a:p>
          <a:p>
            <a:r>
              <a:rPr lang="en-US" sz="3600" dirty="0" smtClean="0"/>
              <a:t>Proposed regulations intended to permit keeping and raising of chickens as an accessory use to a single-family residence or mobile home as follows:</a:t>
            </a:r>
          </a:p>
          <a:p>
            <a:pPr lvl="1"/>
            <a:r>
              <a:rPr lang="en-US" sz="2800" dirty="0" smtClean="0"/>
              <a:t>By right in RS-1, RS-2, RS-3, RS-4, and RS-5 (Residential Single-Family) zoning districts (LDC Sec. 34-694)</a:t>
            </a:r>
          </a:p>
          <a:p>
            <a:pPr lvl="1"/>
            <a:r>
              <a:rPr lang="en-US" sz="2800" dirty="0" smtClean="0"/>
              <a:t>By right in MH-4 (Mobile Home) zoning district (LDC Sec. 34-735)</a:t>
            </a:r>
            <a:endParaRPr lang="en-US" sz="3200" dirty="0" smtClean="0"/>
          </a:p>
          <a:p>
            <a:pPr lvl="2"/>
            <a:r>
              <a:rPr lang="en-US" sz="2400" dirty="0" smtClean="0"/>
              <a:t>Due to larger lot size and district currently permits private stables (for equines) by Special Exception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FBA9178-B45E-419C-AB0C-9D737E81874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922"/>
          <a:stretch/>
        </p:blipFill>
        <p:spPr>
          <a:xfrm>
            <a:off x="11927903" y="6456786"/>
            <a:ext cx="240770" cy="381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2410" y="-21364"/>
            <a:ext cx="12215060" cy="65487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1F2D5A"/>
              </a:solidFill>
              <a:latin typeface="+mj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12192000" cy="6627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Use Regulations (Existing and Proposed)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cs typeface="Arial" pitchFamily="34" charset="0"/>
              </a:rPr>
              <a:t>Request</a:t>
            </a:r>
            <a:endParaRPr lang="en-US" sz="4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6250" y="781050"/>
            <a:ext cx="11410950" cy="589407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Proposed regulations </a:t>
            </a:r>
            <a:r>
              <a:rPr lang="en-US" sz="3600" u="sng" dirty="0" smtClean="0"/>
              <a:t>do not</a:t>
            </a:r>
            <a:r>
              <a:rPr lang="en-US" sz="3600" dirty="0" smtClean="0"/>
              <a:t>:</a:t>
            </a:r>
          </a:p>
          <a:p>
            <a:pPr lvl="1"/>
            <a:r>
              <a:rPr lang="en-US" sz="3200" dirty="0" smtClean="0"/>
              <a:t>Permit keeping and raising of chickens in planned development zoning districts</a:t>
            </a:r>
          </a:p>
          <a:p>
            <a:pPr lvl="1"/>
            <a:r>
              <a:rPr lang="en-US" sz="3200" dirty="0" smtClean="0"/>
              <a:t>Supersede private deed restrictions and covenants (LDC Sec. 34-4)</a:t>
            </a:r>
          </a:p>
          <a:p>
            <a:pPr lvl="1"/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FBA9178-B45E-419C-AB0C-9D737E81874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922"/>
          <a:stretch/>
        </p:blipFill>
        <p:spPr>
          <a:xfrm>
            <a:off x="11927903" y="6456786"/>
            <a:ext cx="240770" cy="381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2410" y="-21364"/>
            <a:ext cx="12215060" cy="65487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1F2D5A"/>
              </a:solidFill>
              <a:latin typeface="+mj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12192000" cy="6627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Use Regulations (Existing and Proposed)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9178-B45E-419C-AB0C-9D737E81874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Content Placeholder 5" descr="RaisingChickensCurrentlyAllowed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3772" y="-8324"/>
            <a:ext cx="10624457" cy="68746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9178-B45E-419C-AB0C-9D737E81874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Content Placeholder 5" descr="RaisingChickensCurrentlyAllowed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3772" y="-8324"/>
            <a:ext cx="10624457" cy="68746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9178-B45E-419C-AB0C-9D737E81874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Content Placeholder 5" descr="RaisingChickensCurrentlyAllowed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3772" y="-8324"/>
            <a:ext cx="10624456" cy="68746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cs typeface="Arial" pitchFamily="34" charset="0"/>
              </a:rPr>
              <a:t>Request</a:t>
            </a:r>
            <a:endParaRPr lang="en-US" sz="4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6250" y="781050"/>
            <a:ext cx="11410950" cy="5740066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Existing regulations permit noncommercial poultry raising in AG districts</a:t>
            </a:r>
          </a:p>
          <a:p>
            <a:pPr lvl="1"/>
            <a:r>
              <a:rPr lang="en-US" sz="2800" dirty="0" smtClean="0"/>
              <a:t>Subject to 100-foot setback from dwelling units under separate ownership for coops/structures for housing chickens</a:t>
            </a:r>
          </a:p>
          <a:p>
            <a:r>
              <a:rPr lang="en-US" sz="3600" dirty="0" smtClean="0"/>
              <a:t>Proposed regulations</a:t>
            </a:r>
          </a:p>
          <a:p>
            <a:pPr lvl="1"/>
            <a:r>
              <a:rPr lang="en-US" sz="2800" dirty="0" smtClean="0"/>
              <a:t>Eliminate 100-foot setback in AG districts</a:t>
            </a:r>
          </a:p>
          <a:p>
            <a:pPr lvl="1"/>
            <a:r>
              <a:rPr lang="en-US" sz="2800" dirty="0" smtClean="0"/>
              <a:t>Permit keeping/raising of chickens in conjunction with principal single-family residential or mobile home use</a:t>
            </a:r>
          </a:p>
          <a:p>
            <a:pPr lvl="1"/>
            <a:r>
              <a:rPr lang="en-US" sz="2800" dirty="0" smtClean="0"/>
              <a:t>Limit keeping/raising of chickens to hens for personal use only</a:t>
            </a:r>
          </a:p>
          <a:p>
            <a:pPr lvl="1"/>
            <a:r>
              <a:rPr lang="en-US" sz="2800" dirty="0" smtClean="0"/>
              <a:t>Limit quantity of chickens to:</a:t>
            </a:r>
          </a:p>
          <a:p>
            <a:pPr lvl="2"/>
            <a:r>
              <a:rPr lang="en-US" sz="2400" dirty="0" smtClean="0"/>
              <a:t>Four (4) for lots less than one acre in size</a:t>
            </a:r>
          </a:p>
          <a:p>
            <a:pPr lvl="2"/>
            <a:r>
              <a:rPr lang="en-US" sz="2400" dirty="0" smtClean="0"/>
              <a:t>Six (6) for lots one acre or greater in size</a:t>
            </a:r>
          </a:p>
          <a:p>
            <a:pPr lvl="1"/>
            <a:r>
              <a:rPr lang="en-US" sz="2800" dirty="0" smtClean="0"/>
              <a:t>Prohibit slaughtering and the sale of chickens, eggs, or manure on premises</a:t>
            </a:r>
          </a:p>
          <a:p>
            <a:pPr lvl="2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FBA9178-B45E-419C-AB0C-9D737E81874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922"/>
          <a:stretch/>
        </p:blipFill>
        <p:spPr>
          <a:xfrm>
            <a:off x="11927903" y="6456786"/>
            <a:ext cx="240770" cy="381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2410" y="-21364"/>
            <a:ext cx="12215060" cy="65487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1F2D5A"/>
              </a:solidFill>
              <a:latin typeface="+mj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12192000" cy="6627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Supplementary Regulations (Existing and Proposed)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entury Gothic-Palatino Linotyp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16540</TotalTime>
  <Words>730</Words>
  <Application>Microsoft Office PowerPoint</Application>
  <PresentationFormat>Widescreen</PresentationFormat>
  <Paragraphs>113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Palatino Linotype</vt:lpstr>
      <vt:lpstr>Office Theme</vt:lpstr>
      <vt:lpstr> Backyard Chickens  LDC Amendments  Sections 34-694, 34-735, and 34-1294</vt:lpstr>
      <vt:lpstr>Request</vt:lpstr>
      <vt:lpstr>Request</vt:lpstr>
      <vt:lpstr>Request</vt:lpstr>
      <vt:lpstr>Request</vt:lpstr>
      <vt:lpstr>PowerPoint Presentation</vt:lpstr>
      <vt:lpstr>PowerPoint Presentation</vt:lpstr>
      <vt:lpstr>PowerPoint Presentation</vt:lpstr>
      <vt:lpstr>Request</vt:lpstr>
      <vt:lpstr>Request</vt:lpstr>
      <vt:lpstr>Request</vt:lpstr>
      <vt:lpstr>Request</vt:lpstr>
      <vt:lpstr>Request</vt:lpstr>
    </vt:vector>
  </TitlesOfParts>
  <Company>Lee County BOCC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CPA2015-12 Hill Tide Estates</dc:title>
  <dc:creator>FEWELLMC</dc:creator>
  <cp:lastModifiedBy>Carpenter, Deborah</cp:lastModifiedBy>
  <cp:revision>1332</cp:revision>
  <cp:lastPrinted>2019-06-18T21:17:04Z</cp:lastPrinted>
  <dcterms:created xsi:type="dcterms:W3CDTF">2016-03-02T13:26:24Z</dcterms:created>
  <dcterms:modified xsi:type="dcterms:W3CDTF">2020-11-05T13:51:31Z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8193" name="KwikTag Number">
    <vt:lpwstr>982303325</vt:lpwstr>
  </property>
</Properties>
</file>